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760" y="192"/>
      </p:cViewPr>
      <p:guideLst>
        <p:guide orient="horz" pos="482"/>
        <p:guide pos="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12483" y="635635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34CC72-D078-4DDC-B145-9802B1946723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414E25-D4EF-43B7-A5CC-73C9CBACB808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797A53-41E9-4A16-AC4D-A14D1769A3E4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9918" y="1401837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0CBE27-93C5-47BC-BE09-E3E48BFA51D7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E8D394-DB1D-486E-8279-65BE0D89CE26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9918" y="1401837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653F90-D539-4A59-93F0-577E5A892761}" type="datetime1">
              <a:rPr lang="ru-RU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5C6851-9EA2-4803-9212-29254784D297}" type="datetime1">
              <a:rPr lang="ru-RU"/>
              <a:t>05.10.2022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9918" y="1401837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B391EA-342F-464B-B258-6C2F1531B3B4}" type="datetime1">
              <a:rPr lang="ru-RU"/>
              <a:t>05.10.2022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6B06A1-B7A8-42B8-B139-0EF87A5556B4}" type="datetime1">
              <a:rPr lang="ru-RU"/>
              <a:t>05.10.2022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1A725-1B54-4EAD-88C1-FD02A0266FF1}" type="datetime1">
              <a:rPr lang="ru-RU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6BC6BB-9325-41DF-88B8-EFF1AE38B643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8FEF38-1288-471C-B0C5-36BE1798CBEA}" type="datetime1">
              <a:rPr lang="ru-RU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9918" y="1401837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1AE89D-C512-4485-BCDB-38F37B94477C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D1C168-643C-4F5B-99C7-D7D7D131F22F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93F966-1C85-446A-8732-055E10A19FDE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3B8B03-8C65-424F-9B6B-6DBC4589FC8F}" type="datetime1">
              <a:rPr lang="ru-RU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3B8E5F-AA99-4A35-9931-75585C5855C3}" type="datetime1">
              <a:rPr lang="ru-RU"/>
              <a:t>05.10.2022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37F126-4BC8-482E-89F8-F106CB8FA5BA}" type="datetime1">
              <a:rPr lang="ru-RU"/>
              <a:t>05.10.2022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2F72E7-FC6C-449F-A8DC-8C0927D96AF5}" type="datetime1">
              <a:rPr lang="ru-RU"/>
              <a:t>05.10.2022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CC7D0C-789C-4C21-B9AC-7D6560115C1F}" type="datetime1">
              <a:rPr lang="ru-RU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8CCD3C-A46D-4479-920E-CC3EE00D818D}" type="datetime1">
              <a:rPr lang="ru-RU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 userDrawn="1"/>
        </p:nvSpPr>
        <p:spPr bwMode="auto">
          <a:xfrm>
            <a:off x="0" y="0"/>
            <a:ext cx="12192000" cy="1178011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E00A5D-95A0-4609-A652-3B8694F90E05}" type="datetime1">
              <a:rPr lang="ru-RU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316D79-1F2F-4C48-9D24-0AB51799D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8667541" y="-243408"/>
            <a:ext cx="3200358" cy="1800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q.4choice.com/storage/images/proprivacy/2019/06/passwordmanagerstockimagejpg-featured_image-default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24680" y="2735"/>
            <a:ext cx="12135173" cy="6954657"/>
          </a:xfrm>
          <a:prstGeom prst="rect">
            <a:avLst/>
          </a:prstGeom>
          <a:noFill/>
        </p:spPr>
      </p:pic>
      <p:sp>
        <p:nvSpPr>
          <p:cNvPr id="5" name="Параллелограмм 9"/>
          <p:cNvSpPr/>
          <p:nvPr/>
        </p:nvSpPr>
        <p:spPr bwMode="auto">
          <a:xfrm>
            <a:off x="6337782" y="0"/>
            <a:ext cx="5854218" cy="6984000"/>
          </a:xfrm>
          <a:custGeom>
            <a:avLst/>
            <a:gdLst>
              <a:gd name="connsiteX0" fmla="*/ 0 w 8587983"/>
              <a:gd name="connsiteY0" fmla="*/ 6858000 h 6858000"/>
              <a:gd name="connsiteX1" fmla="*/ 1714500 w 8587983"/>
              <a:gd name="connsiteY1" fmla="*/ 0 h 6858000"/>
              <a:gd name="connsiteX2" fmla="*/ 8587983 w 8587983"/>
              <a:gd name="connsiteY2" fmla="*/ 0 h 6858000"/>
              <a:gd name="connsiteX3" fmla="*/ 6873483 w 8587983"/>
              <a:gd name="connsiteY3" fmla="*/ 6858000 h 6858000"/>
              <a:gd name="connsiteX4" fmla="*/ 0 w 8587983"/>
              <a:gd name="connsiteY4" fmla="*/ 6858000 h 6858000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587983 w 8633010"/>
              <a:gd name="connsiteY2" fmla="*/ 0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629547 w 8633010"/>
              <a:gd name="connsiteY2" fmla="*/ 13854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010" h="6885709" extrusionOk="0">
                <a:moveTo>
                  <a:pt x="0" y="6858000"/>
                </a:moveTo>
                <a:lnTo>
                  <a:pt x="1714500" y="0"/>
                </a:lnTo>
                <a:lnTo>
                  <a:pt x="8629547" y="13854"/>
                </a:lnTo>
                <a:cubicBezTo>
                  <a:pt x="8630701" y="2304472"/>
                  <a:pt x="8631856" y="4595091"/>
                  <a:pt x="8633010" y="6885709"/>
                </a:cubicBez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2E74B4">
                  <a:shade val="30000"/>
                  <a:satMod val="115000"/>
                </a:srgbClr>
              </a:gs>
              <a:gs pos="50000">
                <a:srgbClr val="2E74B4">
                  <a:shade val="67500"/>
                  <a:satMod val="115000"/>
                </a:srgbClr>
              </a:gs>
              <a:gs pos="100000">
                <a:srgbClr val="2E74B4">
                  <a:shade val="100000"/>
                  <a:satMod val="11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22"/>
          <p:cNvSpPr/>
          <p:nvPr/>
        </p:nvSpPr>
        <p:spPr bwMode="auto">
          <a:xfrm>
            <a:off x="-24680" y="1124744"/>
            <a:ext cx="8986208" cy="1728192"/>
          </a:xfrm>
          <a:prstGeom prst="rect">
            <a:avLst/>
          </a:prstGeom>
          <a:gradFill>
            <a:gsLst>
              <a:gs pos="0">
                <a:srgbClr val="0097CC">
                  <a:tint val="66000"/>
                  <a:satMod val="160000"/>
                  <a:lumMod val="98000"/>
                </a:srgbClr>
              </a:gs>
              <a:gs pos="50000">
                <a:srgbClr val="0097CC">
                  <a:tint val="44500"/>
                  <a:satMod val="160000"/>
                </a:srgbClr>
              </a:gs>
              <a:gs pos="100000">
                <a:srgbClr val="0097CC">
                  <a:tint val="23500"/>
                  <a:satMod val="160000"/>
                </a:srgbClr>
              </a:gs>
            </a:gsLst>
            <a:lin ang="81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4400" b="1">
              <a:solidFill>
                <a:srgbClr val="00467A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2495600" y="1412776"/>
            <a:ext cx="6096135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>
                <a:solidFill>
                  <a:srgbClr val="00467A"/>
                </a:solidFill>
                <a:latin typeface="Arial"/>
                <a:cs typeface="Arial"/>
              </a:rPr>
              <a:t>АКЦИЯ</a:t>
            </a:r>
            <a:endParaRPr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b="1">
                <a:solidFill>
                  <a:srgbClr val="00467A"/>
                </a:solidFill>
                <a:latin typeface="Arial"/>
                <a:cs typeface="Arial"/>
              </a:rPr>
              <a:t>в рамках комплексной программы формирования у школьников основ финансовой грамотности</a:t>
            </a:r>
            <a:endParaRPr/>
          </a:p>
        </p:txBody>
      </p:sp>
      <p:sp>
        <p:nvSpPr>
          <p:cNvPr id="8" name="Прямоугольник 19"/>
          <p:cNvSpPr/>
          <p:nvPr/>
        </p:nvSpPr>
        <p:spPr bwMode="auto">
          <a:xfrm>
            <a:off x="7680176" y="3083476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ФИНАНСОВАЯ БЕЗОПАСНОСТЬ </a:t>
            </a:r>
            <a:b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В ЦИФРОВОМ МИРЕ</a:t>
            </a:r>
            <a:endParaRPr lang="ru-RU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Группа 24"/>
          <p:cNvGrpSpPr/>
          <p:nvPr/>
        </p:nvGrpSpPr>
        <p:grpSpPr bwMode="auto">
          <a:xfrm>
            <a:off x="551384" y="1268760"/>
            <a:ext cx="1368152" cy="1421633"/>
            <a:chOff x="12504712" y="4077072"/>
            <a:chExt cx="2448272" cy="2520280"/>
          </a:xfrm>
        </p:grpSpPr>
        <p:sp>
          <p:nvSpPr>
            <p:cNvPr id="10" name="Блок-схема: узел 25"/>
            <p:cNvSpPr/>
            <p:nvPr/>
          </p:nvSpPr>
          <p:spPr bwMode="auto">
            <a:xfrm>
              <a:off x="12504712" y="4149079"/>
              <a:ext cx="2448272" cy="2448272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4" descr="https://ourfunnelfranchise.com/wp-content/uploads/2020/09/%E2%80%94Pngtree%E2%80%94vector-lock-icon_3778111.pn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2576720" y="4077072"/>
              <a:ext cx="2327197" cy="2327198"/>
            </a:xfrm>
            <a:prstGeom prst="rect">
              <a:avLst/>
            </a:prstGeom>
            <a:noFill/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F2C93D-588B-544D-AB8A-B32EF870B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03" t="25000" r="65426" b="32143"/>
          <a:stretch/>
        </p:blipFill>
        <p:spPr bwMode="auto">
          <a:xfrm>
            <a:off x="426025" y="1124744"/>
            <a:ext cx="1729423" cy="1739237"/>
          </a:xfrm>
          <a:prstGeom prst="rect">
            <a:avLst/>
          </a:prstGeom>
        </p:spPr>
      </p:pic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435DA375-6992-6045-ACF9-92EE2AA7821F}"/>
              </a:ext>
            </a:extLst>
          </p:cNvPr>
          <p:cNvSpPr>
            <a:spLocks/>
          </p:cNvSpPr>
          <p:nvPr/>
        </p:nvSpPr>
        <p:spPr bwMode="auto">
          <a:xfrm>
            <a:off x="0" y="5112568"/>
            <a:ext cx="12192000" cy="1052736"/>
          </a:xfrm>
          <a:prstGeom prst="rect">
            <a:avLst/>
          </a:prstGeom>
          <a:gradFill>
            <a:gsLst>
              <a:gs pos="0">
                <a:srgbClr val="0097CC">
                  <a:tint val="66000"/>
                  <a:satMod val="160000"/>
                  <a:lumMod val="98000"/>
                </a:srgbClr>
              </a:gs>
              <a:gs pos="50000">
                <a:srgbClr val="0097CC">
                  <a:tint val="44500"/>
                  <a:satMod val="160000"/>
                </a:srgbClr>
              </a:gs>
              <a:gs pos="100000">
                <a:srgbClr val="0097CC">
                  <a:tint val="23500"/>
                  <a:satMod val="160000"/>
                </a:srgbClr>
              </a:gs>
            </a:gsLst>
            <a:lin ang="8100000" scaled="1"/>
          </a:gradFill>
        </p:spPr>
        <p:txBody>
          <a:bodyPr anchor="ctr" anchorCtr="0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>
                <a:solidFill>
                  <a:srgbClr val="00467A"/>
                </a:solidFill>
                <a:latin typeface="Arial"/>
                <a:ea typeface="+mn-ea"/>
                <a:cs typeface="Arial"/>
              </a:rPr>
              <a:t>Урок: </a:t>
            </a:r>
            <a:r>
              <a:rPr lang="en-US" b="1" dirty="0">
                <a:solidFill>
                  <a:srgbClr val="00467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b="1" dirty="0">
                <a:solidFill>
                  <a:srgbClr val="00467A"/>
                </a:solidFill>
                <a:latin typeface="Arial"/>
                <a:ea typeface="+mn-ea"/>
                <a:cs typeface="Arial"/>
              </a:rPr>
              <a:t>Логины и пароли в цифровом мире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71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9336" y="361230"/>
            <a:ext cx="5257800" cy="835522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+mj-ea"/>
                <a:cs typeface="Arial"/>
              </a:rPr>
              <a:t>Подведём</a:t>
            </a:r>
            <a:r>
              <a:rPr lang="ru-RU" sz="3200" b="1" dirty="0">
                <a:latin typeface="+mj-ea"/>
              </a:rPr>
              <a:t> </a:t>
            </a:r>
            <a:r>
              <a:rPr lang="ru-RU" sz="3200" b="1" dirty="0">
                <a:solidFill>
                  <a:srgbClr val="00467A"/>
                </a:solidFill>
                <a:latin typeface="+mj-ea"/>
                <a:cs typeface="Arial"/>
              </a:rPr>
              <a:t>итоги</a:t>
            </a:r>
            <a:endParaRPr sz="3200" b="1" dirty="0">
              <a:latin typeface="+mj-ea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241852" y="2005012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i="1">
                <a:solidFill>
                  <a:srgbClr val="365596"/>
                </a:solidFill>
              </a:rPr>
              <a:t>Продолжите фразы:</a:t>
            </a:r>
            <a:endParaRPr/>
          </a:p>
          <a:p>
            <a:pPr marL="0" indent="0">
              <a:buNone/>
              <a:defRPr/>
            </a:pPr>
            <a:endParaRPr lang="ru-RU">
              <a:solidFill>
                <a:srgbClr val="365596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rgbClr val="365596"/>
                </a:solidFill>
              </a:rPr>
              <a:t>На уроке я узнал(а) …</a:t>
            </a:r>
            <a:endParaRPr/>
          </a:p>
          <a:p>
            <a:pPr marL="0" indent="0">
              <a:buNone/>
              <a:defRPr/>
            </a:pPr>
            <a:endParaRPr lang="ru-RU">
              <a:solidFill>
                <a:srgbClr val="365596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rgbClr val="365596"/>
                </a:solidFill>
              </a:rPr>
              <a:t>На уроке я научился(ась) … </a:t>
            </a:r>
            <a:endParaRPr/>
          </a:p>
          <a:p>
            <a:pPr marL="0" indent="0">
              <a:buNone/>
              <a:defRPr/>
            </a:pPr>
            <a:endParaRPr lang="ru-RU">
              <a:solidFill>
                <a:srgbClr val="365596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rgbClr val="365596"/>
                </a:solidFill>
              </a:rPr>
              <a:t>Это мне обязательно пригодится, когда я …</a:t>
            </a: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11</a:t>
            </a:fld>
            <a:endParaRPr lang="ru-RU"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212705" y="2858040"/>
            <a:ext cx="6588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365596"/>
                </a:solidFill>
                <a:latin typeface="Arial"/>
                <a:cs typeface="Arial"/>
              </a:rPr>
              <a:t>Проанализируйте пароли, которыми вы сейчас пользуетесь. Отвечают ли они критериям сложного пароля? </a:t>
            </a:r>
            <a:endParaRPr/>
          </a:p>
          <a:p>
            <a:pPr>
              <a:defRPr/>
            </a:pPr>
            <a:endParaRPr lang="ru-RU" sz="2000" b="1">
              <a:solidFill>
                <a:srgbClr val="36559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1">
                <a:solidFill>
                  <a:srgbClr val="365596"/>
                </a:solidFill>
                <a:latin typeface="Arial"/>
                <a:cs typeface="Arial"/>
              </a:rPr>
              <a:t>В случае отрицательного ответа, придумайте для своих аккаунтов новые пароли. </a:t>
            </a:r>
          </a:p>
          <a:p>
            <a:pPr>
              <a:defRPr/>
            </a:pPr>
            <a:r>
              <a:rPr lang="ru-RU" sz="2000"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6" name="Прямоугольник 2"/>
          <p:cNvSpPr/>
          <p:nvPr/>
        </p:nvSpPr>
        <p:spPr bwMode="auto">
          <a:xfrm>
            <a:off x="119336" y="323945"/>
            <a:ext cx="405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Домашнее</a:t>
            </a:r>
            <a:r>
              <a:rPr lang="ru-RU" sz="3200" b="1" dirty="0">
                <a:solidFill>
                  <a:srgbClr val="365596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задание</a:t>
            </a: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00384" y="1685675"/>
            <a:ext cx="4536061" cy="4309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q.4choice.com/storage/images/proprivacy/2019/06/passwordmanagerstockimagejpg-featured_image-default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24680" y="2735"/>
            <a:ext cx="12135173" cy="6954657"/>
          </a:xfrm>
          <a:prstGeom prst="rect">
            <a:avLst/>
          </a:prstGeom>
          <a:noFill/>
        </p:spPr>
      </p:pic>
      <p:sp>
        <p:nvSpPr>
          <p:cNvPr id="5" name="Параллелограмм 9"/>
          <p:cNvSpPr/>
          <p:nvPr/>
        </p:nvSpPr>
        <p:spPr bwMode="auto">
          <a:xfrm>
            <a:off x="6337782" y="0"/>
            <a:ext cx="5854218" cy="6984000"/>
          </a:xfrm>
          <a:custGeom>
            <a:avLst/>
            <a:gdLst>
              <a:gd name="connsiteX0" fmla="*/ 0 w 8587983"/>
              <a:gd name="connsiteY0" fmla="*/ 6858000 h 6858000"/>
              <a:gd name="connsiteX1" fmla="*/ 1714500 w 8587983"/>
              <a:gd name="connsiteY1" fmla="*/ 0 h 6858000"/>
              <a:gd name="connsiteX2" fmla="*/ 8587983 w 8587983"/>
              <a:gd name="connsiteY2" fmla="*/ 0 h 6858000"/>
              <a:gd name="connsiteX3" fmla="*/ 6873483 w 8587983"/>
              <a:gd name="connsiteY3" fmla="*/ 6858000 h 6858000"/>
              <a:gd name="connsiteX4" fmla="*/ 0 w 8587983"/>
              <a:gd name="connsiteY4" fmla="*/ 6858000 h 6858000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587983 w 8633010"/>
              <a:gd name="connsiteY2" fmla="*/ 0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629547 w 8633010"/>
              <a:gd name="connsiteY2" fmla="*/ 13854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010" h="6885709" extrusionOk="0">
                <a:moveTo>
                  <a:pt x="0" y="6858000"/>
                </a:moveTo>
                <a:lnTo>
                  <a:pt x="1714500" y="0"/>
                </a:lnTo>
                <a:lnTo>
                  <a:pt x="8629547" y="13854"/>
                </a:lnTo>
                <a:cubicBezTo>
                  <a:pt x="8630701" y="2304472"/>
                  <a:pt x="8631856" y="4595091"/>
                  <a:pt x="8633010" y="6885709"/>
                </a:cubicBez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2E74B4">
                  <a:shade val="30000"/>
                  <a:satMod val="115000"/>
                </a:srgbClr>
              </a:gs>
              <a:gs pos="50000">
                <a:srgbClr val="2E74B4">
                  <a:shade val="67500"/>
                  <a:satMod val="115000"/>
                </a:srgbClr>
              </a:gs>
              <a:gs pos="100000">
                <a:srgbClr val="2E74B4">
                  <a:shade val="100000"/>
                  <a:satMod val="11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22"/>
          <p:cNvSpPr/>
          <p:nvPr/>
        </p:nvSpPr>
        <p:spPr bwMode="auto">
          <a:xfrm>
            <a:off x="-24680" y="1124744"/>
            <a:ext cx="8986208" cy="1728192"/>
          </a:xfrm>
          <a:prstGeom prst="rect">
            <a:avLst/>
          </a:prstGeom>
          <a:gradFill>
            <a:gsLst>
              <a:gs pos="0">
                <a:srgbClr val="0097CC">
                  <a:tint val="66000"/>
                  <a:satMod val="160000"/>
                  <a:lumMod val="98000"/>
                </a:srgbClr>
              </a:gs>
              <a:gs pos="50000">
                <a:srgbClr val="0097CC">
                  <a:tint val="44500"/>
                  <a:satMod val="160000"/>
                </a:srgbClr>
              </a:gs>
              <a:gs pos="100000">
                <a:srgbClr val="0097CC">
                  <a:tint val="23500"/>
                  <a:satMod val="160000"/>
                </a:srgbClr>
              </a:gs>
            </a:gsLst>
            <a:lin ang="81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4400" b="1">
              <a:solidFill>
                <a:srgbClr val="00467A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2495600" y="1412776"/>
            <a:ext cx="6096135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>
                <a:solidFill>
                  <a:srgbClr val="00467A"/>
                </a:solidFill>
                <a:latin typeface="Arial"/>
                <a:cs typeface="Arial"/>
              </a:rPr>
              <a:t>АКЦИЯ</a:t>
            </a:r>
            <a:endParaRPr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b="1">
                <a:solidFill>
                  <a:srgbClr val="00467A"/>
                </a:solidFill>
                <a:latin typeface="Arial"/>
                <a:cs typeface="Arial"/>
              </a:rPr>
              <a:t>в рамках комплексной программы формирования у школьников основ финансовой грамотности</a:t>
            </a:r>
            <a:endParaRPr/>
          </a:p>
        </p:txBody>
      </p:sp>
      <p:sp>
        <p:nvSpPr>
          <p:cNvPr id="8" name="Прямоугольник 19"/>
          <p:cNvSpPr/>
          <p:nvPr/>
        </p:nvSpPr>
        <p:spPr bwMode="auto">
          <a:xfrm>
            <a:off x="7680176" y="3083476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ФИНАНСОВАЯ БЕЗОПАСНОСТЬ </a:t>
            </a:r>
            <a:b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В ЦИФРОВОМ МИРЕ</a:t>
            </a:r>
            <a:endParaRPr lang="ru-RU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Группа 24"/>
          <p:cNvGrpSpPr/>
          <p:nvPr/>
        </p:nvGrpSpPr>
        <p:grpSpPr bwMode="auto">
          <a:xfrm>
            <a:off x="551384" y="1268760"/>
            <a:ext cx="1368152" cy="1421633"/>
            <a:chOff x="12504712" y="4077072"/>
            <a:chExt cx="2448272" cy="2520280"/>
          </a:xfrm>
        </p:grpSpPr>
        <p:sp>
          <p:nvSpPr>
            <p:cNvPr id="10" name="Блок-схема: узел 25"/>
            <p:cNvSpPr/>
            <p:nvPr/>
          </p:nvSpPr>
          <p:spPr bwMode="auto">
            <a:xfrm>
              <a:off x="12504712" y="4149079"/>
              <a:ext cx="2448272" cy="2448272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4" descr="https://ourfunnelfranchise.com/wp-content/uploads/2020/09/%E2%80%94Pngtree%E2%80%94vector-lock-icon_3778111.pn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2576720" y="4077072"/>
              <a:ext cx="2327197" cy="2327198"/>
            </a:xfrm>
            <a:prstGeom prst="rect">
              <a:avLst/>
            </a:prstGeom>
            <a:noFill/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F2C93D-588B-544D-AB8A-B32EF870B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03" t="25000" r="65426" b="32143"/>
          <a:stretch/>
        </p:blipFill>
        <p:spPr bwMode="auto">
          <a:xfrm>
            <a:off x="426025" y="1124744"/>
            <a:ext cx="1729423" cy="1739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7"/>
          <p:cNvSpPr/>
          <p:nvPr/>
        </p:nvSpPr>
        <p:spPr bwMode="auto">
          <a:xfrm>
            <a:off x="135251" y="116744"/>
            <a:ext cx="2648382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reflection blurRad="546100" stA="45000" endPos="65000" dist="50800" dir="21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Обсудим?</a:t>
            </a:r>
            <a:endParaRPr lang="ru-RU" dirty="0"/>
          </a:p>
        </p:txBody>
      </p:sp>
      <p:sp>
        <p:nvSpPr>
          <p:cNvPr id="5" name="Номер слайда 2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2</a:t>
            </a:fld>
            <a:endParaRPr lang="ru-RU"/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838632" y="3283172"/>
            <a:ext cx="556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>
                <a:latin typeface="Arial"/>
                <a:cs typeface="Arial"/>
              </a:rPr>
              <a:t>Какой пароль самый популярный?  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35664" y="2213753"/>
            <a:ext cx="3818490" cy="3818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7"/>
          <p:cNvSpPr/>
          <p:nvPr/>
        </p:nvSpPr>
        <p:spPr bwMode="auto">
          <a:xfrm>
            <a:off x="135251" y="116744"/>
            <a:ext cx="4736614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reflection blurRad="546100" stA="45000" endPos="65000" dist="50800" dir="21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Тематические блоки</a:t>
            </a:r>
            <a:endParaRPr dirty="0"/>
          </a:p>
        </p:txBody>
      </p:sp>
      <p:sp>
        <p:nvSpPr>
          <p:cNvPr id="5" name="Номер слайда 2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3</a:t>
            </a:fld>
            <a:endParaRPr lang="ru-RU"/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5917577" y="2034665"/>
            <a:ext cx="6872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ВЫ УЗНАЕТЕ: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Зачем мы используем логины и пароли </a:t>
            </a:r>
            <a:endParaRPr/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Что такое идентификация гражданина</a:t>
            </a:r>
            <a:endParaRPr/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Зачем защищать свои персональные данные </a:t>
            </a:r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ВЫ СМОЖЕТЕ НАУЧИТЬСЯ: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Создавать сложные пароли </a:t>
            </a:r>
            <a:endParaRPr/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Использовать двухфакторную аутентификацию</a:t>
            </a:r>
            <a:endParaRPr/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Выбирать безопасные способы хранения паролей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0438" y="1913793"/>
            <a:ext cx="2104293" cy="2104293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67431" y="3296884"/>
            <a:ext cx="3001465" cy="1987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4</a:t>
            </a:fld>
            <a:endParaRPr lang="ru-RU"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119336" y="47526"/>
            <a:ext cx="6873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Личность</a:t>
            </a:r>
          </a:p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в Интернет-пространстве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0123" y="1778228"/>
            <a:ext cx="8400446" cy="4481895"/>
          </a:xfrm>
          <a:prstGeom prst="rect">
            <a:avLst/>
          </a:prstGeom>
        </p:spPr>
      </p:pic>
      <p:sp>
        <p:nvSpPr>
          <p:cNvPr id="7" name="TextBox 1"/>
          <p:cNvSpPr>
            <a:spLocks/>
          </p:cNvSpPr>
          <p:nvPr/>
        </p:nvSpPr>
        <p:spPr bwMode="auto">
          <a:xfrm>
            <a:off x="8610600" y="3516923"/>
            <a:ext cx="330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Зачем нам нужны логины и пароли?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5</a:t>
            </a:fld>
            <a:endParaRPr lang="ru-RU"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119336" y="44624"/>
            <a:ext cx="6873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Идентификация</a:t>
            </a:r>
          </a:p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гражданина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6734" y="1725042"/>
            <a:ext cx="7537883" cy="3928412"/>
          </a:xfrm>
          <a:prstGeom prst="rect">
            <a:avLst/>
          </a:prstGeom>
        </p:spPr>
      </p:pic>
      <p:sp>
        <p:nvSpPr>
          <p:cNvPr id="7" name="TextBox 1"/>
          <p:cNvSpPr>
            <a:spLocks/>
          </p:cNvSpPr>
          <p:nvPr/>
        </p:nvSpPr>
        <p:spPr bwMode="auto">
          <a:xfrm>
            <a:off x="8291146" y="2684637"/>
            <a:ext cx="3815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Сформулируйте своё определение: что такое идентификация? 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Подумайте: на каких ресурсах нужна идентификация гражданина?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6</a:t>
            </a:fld>
            <a:endParaRPr lang="ru-RU"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119336" y="332656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Персональные данные </a:t>
            </a:r>
            <a:endParaRPr sz="32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5296" y="1628800"/>
            <a:ext cx="6203235" cy="4640138"/>
          </a:xfrm>
          <a:prstGeom prst="rect">
            <a:avLst/>
          </a:prstGeom>
        </p:spPr>
      </p:pic>
      <p:sp>
        <p:nvSpPr>
          <p:cNvPr id="7" name="TextBox 1"/>
          <p:cNvSpPr>
            <a:spLocks/>
          </p:cNvSpPr>
          <p:nvPr/>
        </p:nvSpPr>
        <p:spPr bwMode="auto">
          <a:xfrm>
            <a:off x="6963508" y="2655277"/>
            <a:ext cx="4703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Приведите примеры, как мошенники могут воспользоваться украденными персональными данными. 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Насколько ответственно вы относитесь к сохранности своих персональных данных?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Какую информацию о себе вы размещаете в социальных сетях?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7</a:t>
            </a:fld>
            <a:endParaRPr lang="ru-RU"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119336" y="313492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Биометрическая защита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5037" y="1733549"/>
            <a:ext cx="8013700" cy="4622799"/>
          </a:xfrm>
          <a:prstGeom prst="rect">
            <a:avLst/>
          </a:prstGeom>
        </p:spPr>
      </p:pic>
      <p:sp>
        <p:nvSpPr>
          <p:cNvPr id="7" name="TextBox 1"/>
          <p:cNvSpPr>
            <a:spLocks/>
          </p:cNvSpPr>
          <p:nvPr/>
        </p:nvSpPr>
        <p:spPr bwMode="auto">
          <a:xfrm>
            <a:off x="8832740" y="3043065"/>
            <a:ext cx="317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Определите, какими преимуществами обладает биометрическая защита?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нутый угол 6"/>
          <p:cNvSpPr/>
          <p:nvPr/>
        </p:nvSpPr>
        <p:spPr bwMode="auto">
          <a:xfrm>
            <a:off x="272560" y="1448166"/>
            <a:ext cx="5372101" cy="5090746"/>
          </a:xfrm>
          <a:prstGeom prst="foldedCorner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8</a:t>
            </a:fld>
            <a:endParaRPr lang="ru-RU"/>
          </a:p>
        </p:txBody>
      </p:sp>
      <p:sp>
        <p:nvSpPr>
          <p:cNvPr id="6" name="TextBox 4"/>
          <p:cNvSpPr>
            <a:spLocks/>
          </p:cNvSpPr>
          <p:nvPr/>
        </p:nvSpPr>
        <p:spPr bwMode="auto">
          <a:xfrm>
            <a:off x="119336" y="44624"/>
            <a:ext cx="7243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Как придумать</a:t>
            </a:r>
          </a:p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сложный пароль? </a:t>
            </a:r>
          </a:p>
        </p:txBody>
      </p:sp>
      <p:sp>
        <p:nvSpPr>
          <p:cNvPr id="7" name="TextBox 2"/>
          <p:cNvSpPr>
            <a:spLocks/>
          </p:cNvSpPr>
          <p:nvPr/>
        </p:nvSpPr>
        <p:spPr bwMode="auto">
          <a:xfrm>
            <a:off x="307439" y="1948154"/>
            <a:ext cx="5302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ü"/>
              <a:defRPr/>
            </a:pPr>
            <a:r>
              <a:rPr lang="ru-RU" sz="2000">
                <a:latin typeface="Arial"/>
                <a:cs typeface="Arial"/>
              </a:rPr>
              <a:t>Не использовать личную информацию (ту, которую можно найти в социальных сетях)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endParaRPr lang="ru-RU" sz="20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ru-RU" sz="2000">
                <a:latin typeface="Arial"/>
                <a:cs typeface="Arial"/>
              </a:rPr>
              <a:t>Использовать знаки и цифры 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endParaRPr lang="ru-RU" sz="20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ru-RU" sz="2000">
                <a:latin typeface="Arial"/>
                <a:cs typeface="Arial"/>
              </a:rPr>
              <a:t>Использовать заглавные и прописные буквы из разных алфавитов  (рекомендуется не начинать пароль с заглавной буквы)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endParaRPr lang="ru-RU" sz="20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ru-RU" sz="2000">
                <a:latin typeface="Arial"/>
                <a:cs typeface="Arial"/>
              </a:rPr>
              <a:t>Количество символов от 12 до 20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6526880" y="1479335"/>
            <a:ext cx="4986449" cy="7855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467A"/>
                </a:solidFill>
                <a:latin typeface="Arial"/>
                <a:ea typeface="+mn-ea"/>
                <a:cs typeface="Arial"/>
              </a:rPr>
              <a:t>Двухфакторная аутентификация </a:t>
            </a:r>
            <a:endParaRPr/>
          </a:p>
        </p:txBody>
      </p:sp>
      <p:sp>
        <p:nvSpPr>
          <p:cNvPr id="9" name="Скругленный прямоугольник 3"/>
          <p:cNvSpPr/>
          <p:nvPr/>
        </p:nvSpPr>
        <p:spPr bwMode="auto">
          <a:xfrm>
            <a:off x="8721970" y="1948154"/>
            <a:ext cx="3037428" cy="1587148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Arial"/>
                <a:cs typeface="Arial"/>
              </a:rPr>
              <a:t>1 Этап </a:t>
            </a:r>
          </a:p>
        </p:txBody>
      </p:sp>
      <p:sp>
        <p:nvSpPr>
          <p:cNvPr id="10" name="Скругленный прямоугольник 7"/>
          <p:cNvSpPr/>
          <p:nvPr/>
        </p:nvSpPr>
        <p:spPr bwMode="auto">
          <a:xfrm>
            <a:off x="6463235" y="3843499"/>
            <a:ext cx="3041250" cy="1587148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Arial"/>
                <a:cs typeface="Arial"/>
              </a:rPr>
              <a:t>2 Этап</a:t>
            </a:r>
          </a:p>
        </p:txBody>
      </p:sp>
      <p:sp>
        <p:nvSpPr>
          <p:cNvPr id="11" name="TextBox 8"/>
          <p:cNvSpPr>
            <a:spLocks/>
          </p:cNvSpPr>
          <p:nvPr/>
        </p:nvSpPr>
        <p:spPr bwMode="auto">
          <a:xfrm>
            <a:off x="6463235" y="2557062"/>
            <a:ext cx="208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>
                <a:latin typeface="Arial"/>
                <a:cs typeface="Arial"/>
              </a:rPr>
              <a:t>Ввод пароля</a:t>
            </a:r>
          </a:p>
        </p:txBody>
      </p:sp>
      <p:sp>
        <p:nvSpPr>
          <p:cNvPr id="12" name="TextBox 10"/>
          <p:cNvSpPr>
            <a:spLocks/>
          </p:cNvSpPr>
          <p:nvPr/>
        </p:nvSpPr>
        <p:spPr bwMode="auto">
          <a:xfrm>
            <a:off x="9645162" y="4125878"/>
            <a:ext cx="2303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>
                <a:latin typeface="Arial"/>
                <a:cs typeface="Arial"/>
              </a:rPr>
              <a:t>Подтверждение </a:t>
            </a:r>
            <a:endParaRPr/>
          </a:p>
          <a:p>
            <a:pPr>
              <a:defRPr/>
            </a:pPr>
            <a:r>
              <a:rPr lang="ru-RU" sz="1600">
                <a:latin typeface="Arial"/>
                <a:cs typeface="Arial"/>
              </a:rPr>
              <a:t>через </a:t>
            </a:r>
            <a:r>
              <a:rPr lang="en-US" sz="1600">
                <a:latin typeface="Arial"/>
                <a:cs typeface="Arial"/>
              </a:rPr>
              <a:t>sms</a:t>
            </a:r>
            <a:r>
              <a:rPr lang="ru-RU" sz="1600">
                <a:latin typeface="Arial"/>
                <a:cs typeface="Arial"/>
              </a:rPr>
              <a:t>, </a:t>
            </a:r>
            <a:r>
              <a:rPr lang="en-US" sz="1600">
                <a:latin typeface="Arial"/>
                <a:cs typeface="Arial"/>
              </a:rPr>
              <a:t>push</a:t>
            </a:r>
            <a:r>
              <a:rPr lang="ru-RU" sz="1600">
                <a:latin typeface="Arial"/>
                <a:cs typeface="Arial"/>
              </a:rPr>
              <a:t> или код в мобильном приложении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77305" y="5663927"/>
            <a:ext cx="933295" cy="731465"/>
          </a:xfrm>
          <a:prstGeom prst="rect">
            <a:avLst/>
          </a:prstGeom>
          <a:noFill/>
        </p:spPr>
      </p:pic>
      <p:sp>
        <p:nvSpPr>
          <p:cNvPr id="14" name="Прямоугольник 9"/>
          <p:cNvSpPr/>
          <p:nvPr/>
        </p:nvSpPr>
        <p:spPr bwMode="auto">
          <a:xfrm>
            <a:off x="8659619" y="5677539"/>
            <a:ext cx="332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Безопасное хранение паролей: как не совершить ошибку? </a:t>
            </a:r>
            <a:endParaRPr/>
          </a:p>
        </p:txBody>
      </p:sp>
      <p:pic>
        <p:nvPicPr>
          <p:cNvPr id="15" name="Picture 2" descr="http://qrcoder.ru/code/?https%3A%2F%2Fyoutu.be%2F51G4lNH56jw&amp;10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11019" y="5677539"/>
            <a:ext cx="795948" cy="795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838200" y="1510286"/>
            <a:ext cx="10515600" cy="91639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/>
              <a:t>Обсудите, каким способом безопаснее хранить пароли? Выскажите аргументированные мнения. 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9</a:t>
            </a:fld>
            <a:endParaRPr lang="ru-RU"/>
          </a:p>
        </p:txBody>
      </p:sp>
      <p:sp>
        <p:nvSpPr>
          <p:cNvPr id="6" name="TextBox 6"/>
          <p:cNvSpPr>
            <a:spLocks/>
          </p:cNvSpPr>
          <p:nvPr/>
        </p:nvSpPr>
        <p:spPr bwMode="auto">
          <a:xfrm>
            <a:off x="119336" y="332656"/>
            <a:ext cx="724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467A"/>
                </a:solidFill>
                <a:latin typeface="Arial"/>
                <a:cs typeface="Arial"/>
              </a:rPr>
              <a:t>Хранение паролей </a:t>
            </a: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47906" y="2065196"/>
            <a:ext cx="5496188" cy="5496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313</Words>
  <Application>Microsoft Macintosh PowerPoint</Application>
  <DocSecurity>0</DocSecurity>
  <PresentationFormat>Широкоэкранный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Двухфакторная аутентификация </vt:lpstr>
      <vt:lpstr>Презентация PowerPoint</vt:lpstr>
      <vt:lpstr>Подведём итоги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Мошенники в цифровом мире</dc:title>
  <dc:subject/>
  <dc:creator>Софья Дубинина</dc:creator>
  <cp:keywords/>
  <dc:description/>
  <cp:lastModifiedBy>Microsoft Office User</cp:lastModifiedBy>
  <cp:revision>215</cp:revision>
  <dcterms:created xsi:type="dcterms:W3CDTF">2021-07-13T15:47:52Z</dcterms:created>
  <dcterms:modified xsi:type="dcterms:W3CDTF">2022-10-05T14:22:30Z</dcterms:modified>
  <cp:category/>
  <dc:identifier/>
  <cp:contentStatus/>
  <dc:language/>
  <cp:version/>
</cp:coreProperties>
</file>