
<file path=[Content_Types].xml><?xml version="1.0" encoding="utf-8"?>
<Types xmlns="http://schemas.openxmlformats.org/package/2006/content-types">
  <Default Extension="bin" ContentType="image/unknown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38"/>
  </p:notesMasterIdLst>
  <p:sldIdLst>
    <p:sldId id="270" r:id="rId2"/>
    <p:sldId id="319" r:id="rId3"/>
    <p:sldId id="273" r:id="rId4"/>
    <p:sldId id="292" r:id="rId5"/>
    <p:sldId id="291" r:id="rId6"/>
    <p:sldId id="293" r:id="rId7"/>
    <p:sldId id="294" r:id="rId8"/>
    <p:sldId id="309" r:id="rId9"/>
    <p:sldId id="272" r:id="rId10"/>
    <p:sldId id="328" r:id="rId11"/>
    <p:sldId id="296" r:id="rId12"/>
    <p:sldId id="297" r:id="rId13"/>
    <p:sldId id="327" r:id="rId14"/>
    <p:sldId id="322" r:id="rId15"/>
    <p:sldId id="295" r:id="rId16"/>
    <p:sldId id="329" r:id="rId17"/>
    <p:sldId id="323" r:id="rId18"/>
    <p:sldId id="300" r:id="rId19"/>
    <p:sldId id="307" r:id="rId20"/>
    <p:sldId id="304" r:id="rId21"/>
    <p:sldId id="298" r:id="rId22"/>
    <p:sldId id="324" r:id="rId23"/>
    <p:sldId id="306" r:id="rId24"/>
    <p:sldId id="317" r:id="rId25"/>
    <p:sldId id="313" r:id="rId26"/>
    <p:sldId id="261" r:id="rId27"/>
    <p:sldId id="310" r:id="rId28"/>
    <p:sldId id="303" r:id="rId29"/>
    <p:sldId id="316" r:id="rId30"/>
    <p:sldId id="330" r:id="rId31"/>
    <p:sldId id="333" r:id="rId32"/>
    <p:sldId id="332" r:id="rId33"/>
    <p:sldId id="311" r:id="rId34"/>
    <p:sldId id="320" r:id="rId35"/>
    <p:sldId id="318" r:id="rId36"/>
    <p:sldId id="33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9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2D4E2-E876-41ED-BECB-8DDB1C25CD71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AF774-5EAA-409A-B405-5A0047B12F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9546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124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873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3070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66296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589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897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16381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042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25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9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7346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318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7736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329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9328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476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028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83979-57A9-49EE-A29F-7EE2C25401C4}" type="datetimeFigureOut">
              <a:rPr lang="ru-RU" smtClean="0"/>
              <a:t>15.12.2024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BB867-9216-46C6-A0C4-7D8026AFE0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863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bin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BE992-F636-5C60-8979-9C429E304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447" y="2638426"/>
            <a:ext cx="6438313" cy="3067049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СВЯЩЕННОМУЧЕНИК ГЕРМОГЕН, </a:t>
            </a:r>
            <a:br>
              <a:rPr lang="ru-RU" sz="4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СВЯТЕЙШИЙ ПАТРИАРХ МОСКОВСКИЙ И ВСЕЯ РУСИ</a:t>
            </a:r>
            <a:br>
              <a:rPr lang="ru-RU" sz="4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(1530–1612)</a:t>
            </a:r>
            <a:br>
              <a:rPr lang="ru-RU" sz="4000" b="1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ru-RU" sz="4000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ru-RU" dirty="0"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endParaRPr lang="ru-RU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AB6DBF-A36D-C61D-A854-0C7E2DCE49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65" y="220014"/>
            <a:ext cx="5036234" cy="641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0FC1CCF-5297-4F98-9894-C5313721F7FE}"/>
              </a:ext>
            </a:extLst>
          </p:cNvPr>
          <p:cNvSpPr txBox="1"/>
          <p:nvPr/>
        </p:nvSpPr>
        <p:spPr>
          <a:xfrm>
            <a:off x="5915025" y="6301868"/>
            <a:ext cx="6096000" cy="336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r">
              <a:lnSpc>
                <a:spcPct val="150000"/>
              </a:lnSpc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© С.В. Перевезенцев, Т.В.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Перевезенцева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2024 г.</a:t>
            </a:r>
          </a:p>
        </p:txBody>
      </p:sp>
    </p:spTree>
    <p:extLst>
      <p:ext uri="{BB962C8B-B14F-4D97-AF65-F5344CB8AC3E}">
        <p14:creationId xmlns:p14="http://schemas.microsoft.com/office/powerpoint/2010/main" val="34391166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08C085-52BA-4F12-2918-7818DAF14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145" y="2256839"/>
            <a:ext cx="4739640" cy="2344322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Поход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И. Болотникова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на Москву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6037FE55-69DD-5ECF-3B43-DCEA471E67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18"/>
          <a:stretch/>
        </p:blipFill>
        <p:spPr bwMode="auto">
          <a:xfrm>
            <a:off x="5549265" y="171077"/>
            <a:ext cx="6487990" cy="651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9809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498C8-491A-A538-26E2-35829A82E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225" y="850313"/>
            <a:ext cx="7067550" cy="647113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Выступление И. Болотникова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306F2E2-CD2F-70C3-6F6A-5B5AA26F021A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968" y="1875424"/>
            <a:ext cx="8096417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2FA64B3C-B857-8F4B-57AA-833754C24E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4463" y="1875424"/>
            <a:ext cx="3533569" cy="4351338"/>
          </a:xfrm>
        </p:spPr>
      </p:pic>
    </p:spTree>
    <p:extLst>
      <p:ext uri="{BB962C8B-B14F-4D97-AF65-F5344CB8AC3E}">
        <p14:creationId xmlns:p14="http://schemas.microsoft.com/office/powerpoint/2010/main" val="22948267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B52AB7-D32D-E132-6BC3-37C0EA0B5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854" y="672306"/>
            <a:ext cx="7730793" cy="914400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Успенский собор Московского Кремля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4B19949-D989-E85E-01CE-B2C788B4587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07" y="1814733"/>
            <a:ext cx="5872693" cy="3912682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3D847AE-952D-C438-4CE5-90FEB78196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251" y="1814733"/>
            <a:ext cx="5870642" cy="3913761"/>
          </a:xfrm>
        </p:spPr>
      </p:pic>
    </p:spTree>
    <p:extLst>
      <p:ext uri="{BB962C8B-B14F-4D97-AF65-F5344CB8AC3E}">
        <p14:creationId xmlns:p14="http://schemas.microsoft.com/office/powerpoint/2010/main" val="317255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FF26C-8349-5381-BE1B-742FA1132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0157" y="2395536"/>
            <a:ext cx="4471768" cy="2066926"/>
          </a:xfrm>
        </p:spPr>
        <p:txBody>
          <a:bodyPr>
            <a:normAutofit/>
          </a:bodyPr>
          <a:lstStyle/>
          <a:p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Поход Лжедмитрия </a:t>
            </a:r>
            <a:r>
              <a:rPr lang="en-GB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II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на Москву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BA1192-3A6F-712E-79A1-A9FABD54A50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521" y="263692"/>
            <a:ext cx="6101129" cy="6330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9309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3C18C-4CCF-2131-2070-7F9566CC9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304" y="221859"/>
            <a:ext cx="7915275" cy="67524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«</a:t>
            </a: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Тушинский вор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» </a:t>
            </a: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Лжедмитрий</a:t>
            </a:r>
            <a:r>
              <a:rPr lang="ru-RU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GB" sz="36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II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65B77C3-7154-EE36-49AE-6841BF67A7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" r="48031"/>
          <a:stretch/>
        </p:blipFill>
        <p:spPr bwMode="auto">
          <a:xfrm>
            <a:off x="951914" y="1012874"/>
            <a:ext cx="4193490" cy="5489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BF04C6B-FD32-6CE6-6723-00E62B5B86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942" y="1012874"/>
            <a:ext cx="5489144" cy="5489144"/>
          </a:xfrm>
        </p:spPr>
      </p:pic>
    </p:spTree>
    <p:extLst>
      <p:ext uri="{BB962C8B-B14F-4D97-AF65-F5344CB8AC3E}">
        <p14:creationId xmlns:p14="http://schemas.microsoft.com/office/powerpoint/2010/main" val="1933079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BEFCD4-0A4E-4FB4-2690-BE2FE88AB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14" y="2024063"/>
            <a:ext cx="5679953" cy="2809874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Насильственное пострижение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царя Василия Шуйского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в монахи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ED14CD3-044A-4483-D683-6D77DE1F0A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34" y="179876"/>
            <a:ext cx="5797192" cy="6498248"/>
          </a:xfrm>
        </p:spPr>
      </p:pic>
    </p:spTree>
    <p:extLst>
      <p:ext uri="{BB962C8B-B14F-4D97-AF65-F5344CB8AC3E}">
        <p14:creationId xmlns:p14="http://schemas.microsoft.com/office/powerpoint/2010/main" val="2044837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AC55D5-45DD-E752-B810-5411839E5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646" y="136561"/>
            <a:ext cx="9888708" cy="1195754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Польский король Сигизмунд и его сын Владислав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0CBA22B-A834-19A4-54BE-9BC63BED6B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878" y="1336432"/>
            <a:ext cx="3933416" cy="5242507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0F0B25B3-62B5-F2B2-4B33-89C20965B1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58708" y="1332315"/>
            <a:ext cx="3933416" cy="525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12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822577-A7D2-DB98-9D43-458F25C6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1672" y="2590799"/>
            <a:ext cx="3278944" cy="1676400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Русская земля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1611 год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BA2F8BB-992D-2E93-C2AD-E1622F6830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70" y="236752"/>
            <a:ext cx="6112106" cy="638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192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0F223E-D2B8-7EEE-51BA-E171F531E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" y="1933571"/>
            <a:ext cx="4058603" cy="2990851"/>
          </a:xfrm>
        </p:spPr>
        <p:txBody>
          <a:bodyPr>
            <a:normAutofit/>
          </a:bodyPr>
          <a:lstStyle/>
          <a:p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Отказ патриарха Гермогена приложить руку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к грамоте польскому королю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86419020-B6BD-E9FE-0D0F-F7C093116F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240" y="870899"/>
            <a:ext cx="7703182" cy="5116197"/>
          </a:xfrm>
        </p:spPr>
      </p:pic>
    </p:spTree>
    <p:extLst>
      <p:ext uri="{BB962C8B-B14F-4D97-AF65-F5344CB8AC3E}">
        <p14:creationId xmlns:p14="http://schemas.microsoft.com/office/powerpoint/2010/main" val="42305130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D8E0-9636-A12E-D048-B7AE70B97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5538" y="461889"/>
            <a:ext cx="9140923" cy="858129"/>
          </a:xfrm>
        </p:spPr>
        <p:txBody>
          <a:bodyPr>
            <a:normAutofit/>
          </a:bodyPr>
          <a:lstStyle/>
          <a:p>
            <a:pPr algn="ctr"/>
            <a:r>
              <a:rPr lang="ru-RU" sz="3600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Прокопий Ляпунов и Первое ополчение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D1C3D67D-5772-2040-86F8-B119B61660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6" y="1445991"/>
            <a:ext cx="4950120" cy="4950120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D87655E0-CFDE-1A0C-3065-A1C4FF26313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223" y="1445991"/>
            <a:ext cx="6439181" cy="4950120"/>
          </a:xfrm>
        </p:spPr>
      </p:pic>
    </p:spTree>
    <p:extLst>
      <p:ext uri="{BB962C8B-B14F-4D97-AF65-F5344CB8AC3E}">
        <p14:creationId xmlns:p14="http://schemas.microsoft.com/office/powerpoint/2010/main" val="2556981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ECA20-6176-C03D-6491-F10F4F1AA1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9815" y="2317871"/>
            <a:ext cx="5312898" cy="2222257"/>
          </a:xfrm>
        </p:spPr>
        <p:txBody>
          <a:bodyPr>
            <a:normAutofit/>
          </a:bodyPr>
          <a:lstStyle/>
          <a:p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«Души</a:t>
            </a:r>
            <a:r>
              <a:rPr lang="ru-RU" sz="36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свои положите  </a:t>
            </a:r>
            <a:br>
              <a:rPr lang="ru-RU" sz="36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за </a:t>
            </a:r>
            <a:r>
              <a:rPr lang="ru-RU" sz="3600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Д</a:t>
            </a:r>
            <a:r>
              <a:rPr lang="ru-RU" sz="36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ом Пречистой (Россию) </a:t>
            </a: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и</a:t>
            </a:r>
            <a:r>
              <a:rPr lang="ru-RU" sz="36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за веру»</a:t>
            </a:r>
            <a:endParaRPr lang="ru-RU" sz="3600" b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D49F3B7-07EB-C3CB-DE0D-ACBE0317253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87" y="149468"/>
            <a:ext cx="6559064" cy="6559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755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3C1A63-053C-815B-FB0A-C0D5EB052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0758"/>
            <a:ext cx="10515600" cy="984738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Текст грамоты Патриарха Гермогена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F314510F-2871-B304-3746-CC4A021086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521846" y="2013011"/>
            <a:ext cx="3014457" cy="3703637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83FDE0F-264B-4D54-1FCF-44C3937B9C7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6" t="1365" r="8399" b="2938"/>
          <a:stretch/>
        </p:blipFill>
        <p:spPr>
          <a:xfrm>
            <a:off x="6241955" y="1356426"/>
            <a:ext cx="3225895" cy="5016806"/>
          </a:xfrm>
        </p:spPr>
      </p:pic>
    </p:spTree>
    <p:extLst>
      <p:ext uri="{BB962C8B-B14F-4D97-AF65-F5344CB8AC3E}">
        <p14:creationId xmlns:p14="http://schemas.microsoft.com/office/powerpoint/2010/main" val="37646759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1BD0E4-7D3D-6DC2-392F-189EDC843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738" y="410102"/>
            <a:ext cx="11746524" cy="1101441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Поляки ведут Патриарха Гермогена в темницу </a:t>
            </a:r>
            <a:br>
              <a:rPr lang="ru-RU" sz="40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0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(март 1611 г.)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6E95E4-0D0F-63E0-70D2-F79C1FBCA9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738" y="1661346"/>
            <a:ext cx="11746524" cy="489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7906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BD79A7-874C-3016-0E3A-5BBC9F286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818" y="587791"/>
            <a:ext cx="8384364" cy="1749498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Чудов</a:t>
            </a: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монастырь в Московском Кремле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и подземелье, где скончался  святитель</a:t>
            </a:r>
            <a:endParaRPr lang="ru-RU" sz="3600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Объект 5">
            <a:extLst>
              <a:ext uri="{FF2B5EF4-FFF2-40B4-BE49-F238E27FC236}">
                <a16:creationId xmlns:a16="http://schemas.microsoft.com/office/drawing/2014/main" id="{FE3EF992-AA40-0375-F025-7CED4D43E0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36" y="2619473"/>
            <a:ext cx="5751806" cy="2947800"/>
          </a:xfrm>
        </p:spPr>
      </p:pic>
      <p:pic>
        <p:nvPicPr>
          <p:cNvPr id="2050" name="Picture 2" descr="Кремль. Чудов монастырь, Тверской (Центральный административный округ (ЦАО), г. Москва). архивная фотография, Фото из журнала ">
            <a:extLst>
              <a:ext uri="{FF2B5EF4-FFF2-40B4-BE49-F238E27FC236}">
                <a16:creationId xmlns:a16="http://schemas.microsoft.com/office/drawing/2014/main" id="{027A4E4E-E64C-D93A-2E95-4D051F309F5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28466" y="2619473"/>
            <a:ext cx="6051598" cy="29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585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4B8564-03DA-9D72-C318-C64878F6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4112" y="381531"/>
            <a:ext cx="7343775" cy="824205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Грамоты Патриарха Гермогена</a:t>
            </a:r>
          </a:p>
        </p:txBody>
      </p:sp>
      <p:pic>
        <p:nvPicPr>
          <p:cNvPr id="5" name="Объект 7">
            <a:extLst>
              <a:ext uri="{FF2B5EF4-FFF2-40B4-BE49-F238E27FC236}">
                <a16:creationId xmlns:a16="http://schemas.microsoft.com/office/drawing/2014/main" id="{290C128F-03DD-7FA6-998B-28ABA32E059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223" y="1205736"/>
            <a:ext cx="3339903" cy="5463596"/>
          </a:xfr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933B541E-5041-0A11-7E56-9CC299AAE5E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811" y="1188520"/>
            <a:ext cx="7632966" cy="5463596"/>
          </a:xfrm>
        </p:spPr>
      </p:pic>
    </p:spTree>
    <p:extLst>
      <p:ext uri="{BB962C8B-B14F-4D97-AF65-F5344CB8AC3E}">
        <p14:creationId xmlns:p14="http://schemas.microsoft.com/office/powerpoint/2010/main" val="658246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8437B-604F-9DE8-1FF6-CAE6717A6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2999"/>
            <a:ext cx="10515600" cy="458774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Сбор ополчения в Нижнем Новгороде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D170601-C19F-2D41-85B8-90D9E991F3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913" y="854905"/>
            <a:ext cx="10332174" cy="57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9351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6205C9-3BB6-D901-B73A-C2986C73F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1798" y="264204"/>
            <a:ext cx="9188401" cy="882459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Князь Д. М. Пожарский и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земский староста Кузьма Минин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61E3090-DDDD-A6F5-C153-42ACF7C8B7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92" y="1351167"/>
            <a:ext cx="7867015" cy="524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4484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1DCA1-7012-06DE-44AA-E2B925FF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38099" y="1349123"/>
            <a:ext cx="3771314" cy="4159751"/>
          </a:xfrm>
        </p:spPr>
        <p:txBody>
          <a:bodyPr>
            <a:normAutofit/>
          </a:bodyPr>
          <a:lstStyle/>
          <a:p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Патриарх Гермоген в темнице отказывается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подписывать грамоту поляков</a:t>
            </a: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09131D43-C562-9579-675C-35E191E18C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43" y="367291"/>
            <a:ext cx="7582206" cy="6123417"/>
          </a:xfrm>
        </p:spPr>
      </p:pic>
    </p:spTree>
    <p:extLst>
      <p:ext uri="{BB962C8B-B14F-4D97-AF65-F5344CB8AC3E}">
        <p14:creationId xmlns:p14="http://schemas.microsoft.com/office/powerpoint/2010/main" val="26231715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CBA87A-698F-F325-5727-F996A18B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9354"/>
            <a:ext cx="10515600" cy="1463039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Мученическая кончина Патриарха Гермогена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17 февраля 1612 г.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32933B-C39A-B2A2-B5C1-A74B3B8D7EA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96" y="1742393"/>
            <a:ext cx="4024276" cy="4547433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D4FA9E49-620A-C1FE-FCD6-FEAAABFBA3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4116" y="1742393"/>
            <a:ext cx="6510088" cy="4547433"/>
          </a:xfrm>
        </p:spPr>
      </p:pic>
    </p:spTree>
    <p:extLst>
      <p:ext uri="{BB962C8B-B14F-4D97-AF65-F5344CB8AC3E}">
        <p14:creationId xmlns:p14="http://schemas.microsoft.com/office/powerpoint/2010/main" val="30600585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7B9AEA-05DC-26D2-AD61-BDC9740B3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3849" y="197582"/>
            <a:ext cx="8229599" cy="849987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Освобождение Москвы от оккупантов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4B46B02-927E-5853-2BFB-3F449176B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279" y="1047569"/>
            <a:ext cx="7464737" cy="5486581"/>
          </a:xfrm>
        </p:spPr>
      </p:pic>
    </p:spTree>
    <p:extLst>
      <p:ext uri="{BB962C8B-B14F-4D97-AF65-F5344CB8AC3E}">
        <p14:creationId xmlns:p14="http://schemas.microsoft.com/office/powerpoint/2010/main" val="2171698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6AF3F-90DE-9DF6-70B8-79FED10F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6886" y="229626"/>
            <a:ext cx="8658225" cy="647114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Освобождение Москвы от оккупантов</a:t>
            </a:r>
            <a:endParaRPr lang="ru-RU" sz="3600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8F61606-0AFC-B138-3A9B-A3EB5FB4E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24" y="1014926"/>
            <a:ext cx="9355747" cy="5613448"/>
          </a:xfrm>
        </p:spPr>
      </p:pic>
    </p:spTree>
    <p:extLst>
      <p:ext uri="{BB962C8B-B14F-4D97-AF65-F5344CB8AC3E}">
        <p14:creationId xmlns:p14="http://schemas.microsoft.com/office/powerpoint/2010/main" val="37910577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78580A-8CC2-86D6-FDA3-DB8C64017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0113"/>
            <a:ext cx="10515600" cy="699923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Панорама Казани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AD395850-BFD3-7490-E01B-CD95030457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54" y="904436"/>
            <a:ext cx="7432692" cy="528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9C9AD4-9654-00AF-F8A6-FDE5ECB800DD}"/>
              </a:ext>
            </a:extLst>
          </p:cNvPr>
          <p:cNvSpPr txBox="1"/>
          <p:nvPr/>
        </p:nvSpPr>
        <p:spPr>
          <a:xfrm>
            <a:off x="3219157" y="6318555"/>
            <a:ext cx="57536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Книжная гравюра 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XVII</a:t>
            </a:r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века</a:t>
            </a:r>
            <a:r>
              <a:rPr lang="en-GB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endParaRPr lang="ru-RU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3463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5F10BD-702F-AAAB-F997-67385D9B2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"/>
            <a:ext cx="10515600" cy="6492875"/>
          </a:xfrm>
        </p:spPr>
        <p:txBody>
          <a:bodyPr>
            <a:normAutofit/>
          </a:bodyPr>
          <a:lstStyle/>
          <a:p>
            <a:pPr algn="ctr"/>
            <a:r>
              <a:rPr lang="ru-RU" sz="40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Ответьте на вопросы:</a:t>
            </a:r>
          </a:p>
        </p:txBody>
      </p:sp>
    </p:spTree>
    <p:extLst>
      <p:ext uri="{BB962C8B-B14F-4D97-AF65-F5344CB8AC3E}">
        <p14:creationId xmlns:p14="http://schemas.microsoft.com/office/powerpoint/2010/main" val="644644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F70CAE-C290-9A9D-2740-22B0E3E39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212258"/>
            <a:ext cx="11353800" cy="1176780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С какими событиями из жизни Патриарха Гермогена связана эта картина?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76AE2C6-5213-A2FA-A0E4-79F18A2251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20681" y="1474310"/>
            <a:ext cx="7750635" cy="5171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5247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A594B4-4860-AEB4-FC08-280B99368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2185987"/>
            <a:ext cx="5257799" cy="2486025"/>
          </a:xfrm>
        </p:spPr>
        <p:txBody>
          <a:bodyPr>
            <a:normAutofit/>
          </a:bodyPr>
          <a:lstStyle/>
          <a:p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С какими событиями из жизни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Патриарха Гермогена связана это изображение?</a:t>
            </a:r>
            <a:endParaRPr lang="ru-RU" sz="3600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81C86E8-0CB2-06AC-D6E8-51C4D0F1A84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83" y="209031"/>
            <a:ext cx="4948017" cy="643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08395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2F2DA6-75F7-8670-13A4-BB8628604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6" y="288974"/>
            <a:ext cx="11732456" cy="1012876"/>
          </a:xfrm>
        </p:spPr>
        <p:txBody>
          <a:bodyPr>
            <a:no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Как связаны между собой эти памятники,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расположенные у стен Московского Кремля?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9E8C6A99-6859-4769-0A39-2E68E7797E6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64" y="1450016"/>
            <a:ext cx="3839911" cy="492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AD2A25EB-A9BD-3DD0-D688-18DD39D2365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906" y="1460207"/>
            <a:ext cx="3264891" cy="492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A40778-F530-9DBD-8BC2-D458EC4966EC}"/>
              </a:ext>
            </a:extLst>
          </p:cNvPr>
          <p:cNvSpPr txBox="1"/>
          <p:nvPr/>
        </p:nvSpPr>
        <p:spPr>
          <a:xfrm>
            <a:off x="2713037" y="6380003"/>
            <a:ext cx="238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Патриарху Гермогену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8E000D-0722-97A3-47DE-1D6103B0F8C1}"/>
              </a:ext>
            </a:extLst>
          </p:cNvPr>
          <p:cNvSpPr txBox="1"/>
          <p:nvPr/>
        </p:nvSpPr>
        <p:spPr>
          <a:xfrm>
            <a:off x="6113274" y="6369719"/>
            <a:ext cx="43121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Гражданину Минину и князю Пожарскому </a:t>
            </a:r>
          </a:p>
        </p:txBody>
      </p:sp>
    </p:spTree>
    <p:extLst>
      <p:ext uri="{BB962C8B-B14F-4D97-AF65-F5344CB8AC3E}">
        <p14:creationId xmlns:p14="http://schemas.microsoft.com/office/powerpoint/2010/main" val="17315025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7F6C1F-A8D6-10A1-EFFC-520FF6647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6418" y="438149"/>
            <a:ext cx="4937759" cy="5981700"/>
          </a:xfrm>
        </p:spPr>
        <p:txBody>
          <a:bodyPr>
            <a:noAutofit/>
          </a:bodyPr>
          <a:lstStyle/>
          <a:p>
            <a:r>
              <a:rPr lang="ru-RU" sz="3000" b="1" i="0" cap="none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Объясните слова летописца.</a:t>
            </a:r>
            <a:br>
              <a:rPr lang="ru-RU" sz="3000" b="1" i="0" cap="none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000" b="1" i="0" cap="none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К какому периоду жизни патриарха они относятся?</a:t>
            </a:r>
            <a:br>
              <a:rPr lang="ru-RU" sz="3000" b="1" i="0" cap="none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ru-RU" sz="3000" b="1" i="0" cap="none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000" b="1" i="0" cap="none" dirty="0"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«Один среди врагов неистовых и гнусных изменников, великий святитель Божий в темной келье сиял добродетелью, как лучезарное светило Отечества, готовое угаснуть, но уже воспламенив в народе жизнь и ревность к великому делу»</a:t>
            </a:r>
            <a:endParaRPr lang="ru-RU" sz="3000" b="1" cap="none" dirty="0"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5C051641-C384-1AC9-36F2-5F1441B3E3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98" y="1083865"/>
            <a:ext cx="6570226" cy="4690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60706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896576-986B-B1D3-9782-AE21E4256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579" y="804274"/>
            <a:ext cx="6635628" cy="5249448"/>
          </a:xfrm>
        </p:spPr>
        <p:txBody>
          <a:bodyPr>
            <a:normAutofit fontScale="90000"/>
          </a:bodyPr>
          <a:lstStyle/>
          <a:p>
            <a:r>
              <a:rPr lang="ru-RU" sz="40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В 1913 г. Святейший Синод принял решение прославить Патриарха Гермогена, </a:t>
            </a:r>
            <a:br>
              <a:rPr lang="ru-RU" sz="40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0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причислив его к лику святых Русской Православной Церкви в чине священномученика.</a:t>
            </a:r>
            <a:br>
              <a:rPr lang="ru-RU" sz="40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br>
              <a:rPr lang="ru-RU" sz="40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4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Как вы понимаете термин</a:t>
            </a:r>
            <a:br>
              <a:rPr lang="ru-RU" sz="44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44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«священномученик»? </a:t>
            </a:r>
            <a:br>
              <a:rPr lang="ru-RU" sz="4400" b="1" i="0" cap="none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ru-RU" sz="4400" b="1" cap="none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7269E40-8EBC-E7F0-EC41-FD2ACC47D2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79" y="65120"/>
            <a:ext cx="4546492" cy="672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9117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4B7F71-1199-96AB-3B4B-ABE54DC19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4974" y="881790"/>
            <a:ext cx="6048375" cy="5338035"/>
          </a:xfrm>
        </p:spPr>
        <p:txBody>
          <a:bodyPr>
            <a:noAutofit/>
          </a:bodyPr>
          <a:lstStyle/>
          <a:p>
            <a: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«В Смутное время, как некогда под игом  монголов, </a:t>
            </a:r>
            <a:b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не человеческие силы удержали </a:t>
            </a:r>
            <a:r>
              <a:rPr lang="ru-RU" sz="3600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Р</a:t>
            </a:r>
            <a: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оссию от гибели: теперь, как и тогда, </a:t>
            </a:r>
            <a:b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Церковь спасла государство!»</a:t>
            </a:r>
            <a:b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br>
              <a:rPr lang="ru-RU" sz="36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ru-RU" sz="3600" b="1" kern="100" cap="none" dirty="0"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Г</a:t>
            </a:r>
            <a: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раф  М. В. Толстой,</a:t>
            </a:r>
            <a:b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русский историк Церкви</a:t>
            </a:r>
            <a:b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(</a:t>
            </a:r>
            <a:r>
              <a:rPr lang="en-US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XIX</a:t>
            </a:r>
            <a:r>
              <a:rPr lang="ru-RU" sz="3600" b="1" kern="100" cap="none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 в.)</a:t>
            </a:r>
            <a:br>
              <a:rPr lang="ru-RU" sz="3600" b="1" kern="100" dirty="0">
                <a:effectLst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</a:br>
            <a:endParaRPr lang="ru-RU" sz="3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73CE671-059E-60A4-41F6-666AA94D73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" r="4264"/>
          <a:stretch/>
        </p:blipFill>
        <p:spPr>
          <a:xfrm>
            <a:off x="421922" y="190302"/>
            <a:ext cx="4532938" cy="6477387"/>
          </a:xfrm>
        </p:spPr>
      </p:pic>
    </p:spTree>
    <p:extLst>
      <p:ext uri="{BB962C8B-B14F-4D97-AF65-F5344CB8AC3E}">
        <p14:creationId xmlns:p14="http://schemas.microsoft.com/office/powerpoint/2010/main" val="1094372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70A21-EE0B-1562-90F5-708C3A014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060" y="221420"/>
            <a:ext cx="8905875" cy="787790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Спасо</a:t>
            </a: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-Преображенский собор в Казани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BE81F2A-C2F2-38F2-6847-C2B6FA1EB7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412" y="1075885"/>
            <a:ext cx="7655170" cy="510773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C25790-8D77-4DF6-A6B8-12DD7BFE1FE3}"/>
              </a:ext>
            </a:extLst>
          </p:cNvPr>
          <p:cNvSpPr txBox="1"/>
          <p:nvPr/>
        </p:nvSpPr>
        <p:spPr>
          <a:xfrm>
            <a:off x="4595809" y="6267248"/>
            <a:ext cx="30003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Ф</a:t>
            </a:r>
            <a:r>
              <a:rPr lang="ru-RU" sz="18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отография начала </a:t>
            </a:r>
            <a:r>
              <a:rPr lang="en-US" sz="18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XX</a:t>
            </a:r>
            <a:r>
              <a:rPr lang="ru-RU" sz="18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века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51001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C2F5F-3D71-7DAE-515D-A15ED8C43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626" y="211017"/>
            <a:ext cx="9142748" cy="928466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Обретение иконы Казанской Божией Матери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122CD1-CFC2-0F5D-EBF4-659FBFF94C7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075" y="1295196"/>
            <a:ext cx="7486650" cy="4995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EA98E849-A000-7C61-591F-5F279EF239E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77875" y="1139483"/>
            <a:ext cx="4095050" cy="5151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0372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3FF1CC-73ED-0263-78C8-8EC53BF44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7512" y="265906"/>
            <a:ext cx="6276975" cy="844061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Борис Годунов</a:t>
            </a:r>
            <a:r>
              <a:rPr lang="en-GB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и</a:t>
            </a:r>
            <a:r>
              <a:rPr lang="en-GB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Лжедмитрий</a:t>
            </a:r>
            <a:r>
              <a:rPr lang="en-GB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I</a:t>
            </a: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0F23B0AA-4B86-B8A0-8445-9232FCA28A2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0" y="1280160"/>
            <a:ext cx="5311934" cy="5311934"/>
          </a:xfrm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62FAD64B-D95E-038B-8ADB-32B13D6764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216" y="1280160"/>
            <a:ext cx="5311934" cy="5311934"/>
          </a:xfrm>
        </p:spPr>
      </p:pic>
    </p:spTree>
    <p:extLst>
      <p:ext uri="{BB962C8B-B14F-4D97-AF65-F5344CB8AC3E}">
        <p14:creationId xmlns:p14="http://schemas.microsoft.com/office/powerpoint/2010/main" val="1753490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CE7976-9C55-1987-D779-0089A328A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5574" y="188303"/>
            <a:ext cx="9740851" cy="745588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Сигизмунд признает Лжедмитрия царевичем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7F304FF3-6164-F497-2C2E-8D7A44AE09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00" y="1093160"/>
            <a:ext cx="5426837" cy="5426837"/>
          </a:xfrm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B8BF1D98-7E6A-880F-D040-012A42AF2A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1" t="1044" r="20385" b="-1"/>
          <a:stretch/>
        </p:blipFill>
        <p:spPr>
          <a:xfrm>
            <a:off x="6096000" y="1093161"/>
            <a:ext cx="5743800" cy="5426837"/>
          </a:xfrm>
        </p:spPr>
      </p:pic>
    </p:spTree>
    <p:extLst>
      <p:ext uri="{BB962C8B-B14F-4D97-AF65-F5344CB8AC3E}">
        <p14:creationId xmlns:p14="http://schemas.microsoft.com/office/powerpoint/2010/main" val="26007496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AE857-A321-C3D2-3E4E-8741B2B9E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4712" y="237405"/>
            <a:ext cx="5362575" cy="725732"/>
          </a:xfrm>
        </p:spPr>
        <p:txBody>
          <a:bodyPr>
            <a:normAutofit/>
          </a:bodyPr>
          <a:lstStyle/>
          <a:p>
            <a:pPr algn="ctr"/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Марина Мнишек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FC892BE-34B0-1B74-01C5-3E0F8BFC78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3076" y="1048862"/>
            <a:ext cx="8225846" cy="548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7559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507BFD-8F30-C23C-65CF-A924305FF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9425" y="2053693"/>
            <a:ext cx="4538050" cy="2750614"/>
          </a:xfrm>
        </p:spPr>
        <p:txBody>
          <a:bodyPr>
            <a:normAutofit/>
          </a:bodyPr>
          <a:lstStyle/>
          <a:p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Царь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Василий</a:t>
            </a:r>
            <a:r>
              <a:rPr lang="ru-RU" sz="3600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Шуйский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и </a:t>
            </a:r>
            <a:b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ru-RU" sz="3600" b="1" cap="none" dirty="0">
                <a:latin typeface="Calibri Light" panose="020F0302020204030204" pitchFamily="34" charset="0"/>
                <a:cs typeface="Calibri Light" panose="020F0302020204030204" pitchFamily="34" charset="0"/>
              </a:rPr>
              <a:t>Святейший Патриарх Гермоген</a:t>
            </a:r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379FE8D6-78F0-0CBE-FD03-AB1627B01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51" y="147238"/>
            <a:ext cx="6563524" cy="6563524"/>
          </a:xfrm>
        </p:spPr>
      </p:pic>
    </p:spTree>
    <p:extLst>
      <p:ext uri="{BB962C8B-B14F-4D97-AF65-F5344CB8AC3E}">
        <p14:creationId xmlns:p14="http://schemas.microsoft.com/office/powerpoint/2010/main" val="354774015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1288</TotalTime>
  <Words>414</Words>
  <Application>Microsoft Office PowerPoint</Application>
  <PresentationFormat>Широкоэкранный</PresentationFormat>
  <Paragraphs>41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3" baseType="lpstr">
      <vt:lpstr>Arial</vt:lpstr>
      <vt:lpstr>Bookman Old Style</vt:lpstr>
      <vt:lpstr>Calibri</vt:lpstr>
      <vt:lpstr>Calibri Light</vt:lpstr>
      <vt:lpstr>Rockwell</vt:lpstr>
      <vt:lpstr>Times New Roman</vt:lpstr>
      <vt:lpstr>Damask</vt:lpstr>
      <vt:lpstr>СВЯЩЕННОМУЧЕНИК ГЕРМОГЕН,  СВЯТЕЙШИЙ ПАТРИАРХ МОСКОВСКИЙ И ВСЕЯ РУСИ (1530–1612)   </vt:lpstr>
      <vt:lpstr>«Души свои положите   за Дом Пречистой (Россию) и за веру»</vt:lpstr>
      <vt:lpstr>Панорама Казани</vt:lpstr>
      <vt:lpstr>Спасо-Преображенский собор в Казани </vt:lpstr>
      <vt:lpstr>Обретение иконы Казанской Божией Матери</vt:lpstr>
      <vt:lpstr>Борис Годунов и Лжедмитрий I </vt:lpstr>
      <vt:lpstr>Сигизмунд признает Лжедмитрия царевичем</vt:lpstr>
      <vt:lpstr>Марина Мнишек</vt:lpstr>
      <vt:lpstr>Царь  Василий Шуйский  и  Святейший Патриарх Гермоген</vt:lpstr>
      <vt:lpstr>Поход  И. Болотникова  на Москву</vt:lpstr>
      <vt:lpstr>Выступление И. Болотникова</vt:lpstr>
      <vt:lpstr>Успенский собор Московского Кремля</vt:lpstr>
      <vt:lpstr>Поход Лжедмитрия II на Москву</vt:lpstr>
      <vt:lpstr>«Тушинский вор» Лжедмитрий II</vt:lpstr>
      <vt:lpstr>Насильственное пострижение  царя Василия Шуйского  в монахи</vt:lpstr>
      <vt:lpstr>Польский король Сигизмунд и его сын Владислав</vt:lpstr>
      <vt:lpstr>Русская земля 1611 год</vt:lpstr>
      <vt:lpstr>Отказ патриарха Гермогена приложить руку  к грамоте польскому королю</vt:lpstr>
      <vt:lpstr>Прокопий Ляпунов и Первое ополчение</vt:lpstr>
      <vt:lpstr>Текст грамоты Патриарха Гермогена</vt:lpstr>
      <vt:lpstr>Поляки ведут Патриарха Гермогена в темницу  (март 1611 г.)</vt:lpstr>
      <vt:lpstr>Чудов монастырь в Московском Кремле  и подземелье, где скончался  святитель</vt:lpstr>
      <vt:lpstr>Грамоты Патриарха Гермогена</vt:lpstr>
      <vt:lpstr>Сбор ополчения в Нижнем Новгороде</vt:lpstr>
      <vt:lpstr>Князь Д. М. Пожарский и  земский староста Кузьма Минин</vt:lpstr>
      <vt:lpstr>Патриарх Гермоген в темнице отказывается подписывать грамоту поляков</vt:lpstr>
      <vt:lpstr>Мученическая кончина Патриарха Гермогена 17 февраля 1612 г. </vt:lpstr>
      <vt:lpstr>Освобождение Москвы от оккупантов</vt:lpstr>
      <vt:lpstr>Освобождение Москвы от оккупантов</vt:lpstr>
      <vt:lpstr>Ответьте на вопросы:</vt:lpstr>
      <vt:lpstr>С какими событиями из жизни Патриарха Гермогена связана эта картина?</vt:lpstr>
      <vt:lpstr>С какими событиями из жизни  Патриарха Гермогена связана это изображение?</vt:lpstr>
      <vt:lpstr>Как связаны между собой эти памятники,  расположенные у стен Московского Кремля?</vt:lpstr>
      <vt:lpstr>Объясните слова летописца. К какому периоду жизни патриарха они относятся?  «Один среди врагов неистовых и гнусных изменников, великий святитель Божий в темной келье сиял добродетелью, как лучезарное светило Отечества, готовое угаснуть, но уже воспламенив в народе жизнь и ревность к великому делу»</vt:lpstr>
      <vt:lpstr>В 1913 г. Святейший Синод принял решение прославить Патриарха Гермогена,  причислив его к лику святых Русской Православной Церкви в чине священномученика.  Как вы понимаете термин «священномученик»?  </vt:lpstr>
      <vt:lpstr>«В Смутное время, как некогда под игом  монголов,  не человеческие силы удержали Россию от гибели: теперь, как и тогда,  Церковь спасла государство!»  Граф  М. В. Толстой, русский историк Церкви (XIX в.)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СВЯЩЕННОМУЧЕНИК ГЕРМОГЕН,  СВЯТЕЙШИЙ ПАТРИАРХ МОСКОВСКИЙ И ВСЕЯ РУСИ (1530–1612)   </dc:title>
  <dc:creator>Tatiana P</dc:creator>
  <cp:lastModifiedBy>serp1480@gmail.com</cp:lastModifiedBy>
  <cp:revision>55</cp:revision>
  <dcterms:created xsi:type="dcterms:W3CDTF">2024-12-02T17:30:48Z</dcterms:created>
  <dcterms:modified xsi:type="dcterms:W3CDTF">2024-12-15T12:22:28Z</dcterms:modified>
</cp:coreProperties>
</file>