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9" r:id="rId3"/>
    <p:sldId id="263" r:id="rId4"/>
    <p:sldId id="267" r:id="rId5"/>
    <p:sldId id="269" r:id="rId6"/>
    <p:sldId id="260" r:id="rId7"/>
    <p:sldId id="271" r:id="rId8"/>
    <p:sldId id="295" r:id="rId9"/>
    <p:sldId id="289" r:id="rId10"/>
    <p:sldId id="270" r:id="rId11"/>
    <p:sldId id="273" r:id="rId12"/>
    <p:sldId id="284" r:id="rId13"/>
    <p:sldId id="279" r:id="rId14"/>
    <p:sldId id="264" r:id="rId15"/>
    <p:sldId id="286" r:id="rId16"/>
    <p:sldId id="277" r:id="rId17"/>
    <p:sldId id="278" r:id="rId18"/>
    <p:sldId id="276" r:id="rId19"/>
    <p:sldId id="280" r:id="rId20"/>
    <p:sldId id="282" r:id="rId21"/>
    <p:sldId id="272" r:id="rId22"/>
    <p:sldId id="265" r:id="rId23"/>
    <p:sldId id="290" r:id="rId24"/>
    <p:sldId id="292" r:id="rId25"/>
    <p:sldId id="291" r:id="rId26"/>
    <p:sldId id="29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5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5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97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93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2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2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6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9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0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6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1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4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8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7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138C3C-95B4-4B32-9B1D-CCFE863709D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A4C0E5-2396-46DF-A747-27DC0A6A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09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53E6C-80BF-25BB-563F-05AB2441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237" y="1139483"/>
            <a:ext cx="4811151" cy="4332849"/>
          </a:xfrm>
        </p:spPr>
        <p:txBody>
          <a:bodyPr/>
          <a:lstStyle/>
          <a:p>
            <a:pPr algn="ctr"/>
            <a:r>
              <a:rPr lang="ru-RU" b="1" dirty="0"/>
              <a:t>Благоверный князь Александр Невский</a:t>
            </a:r>
            <a:br>
              <a:rPr lang="ru-RU" b="1" dirty="0"/>
            </a:br>
            <a:r>
              <a:rPr lang="ru-RU" b="1" dirty="0"/>
              <a:t>(1221 – 1263)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8A3F80-BFC6-8C3D-D15A-E5245299F5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0" y="761577"/>
            <a:ext cx="3180490" cy="57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CA87F50-1D89-D40E-4E0B-1EA184154C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82" y="761577"/>
            <a:ext cx="3180489" cy="57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A75A4-91F9-42F3-B487-379EECD7B727}"/>
              </a:ext>
            </a:extLst>
          </p:cNvPr>
          <p:cNvSpPr txBox="1"/>
          <p:nvPr/>
        </p:nvSpPr>
        <p:spPr>
          <a:xfrm>
            <a:off x="7789638" y="6156072"/>
            <a:ext cx="4291012" cy="33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С.В. Перевезенцев, Т.В. </a:t>
            </a:r>
            <a:r>
              <a:rPr lang="ru-RU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Перевезенцева</a:t>
            </a: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2024 г.</a:t>
            </a:r>
          </a:p>
        </p:txBody>
      </p:sp>
    </p:spTree>
    <p:extLst>
      <p:ext uri="{BB962C8B-B14F-4D97-AF65-F5344CB8AC3E}">
        <p14:creationId xmlns:p14="http://schemas.microsoft.com/office/powerpoint/2010/main" val="224327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C5095B55-654A-7B94-4AAA-C98197A0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71463"/>
            <a:ext cx="8696325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8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31AF85A-1748-0F42-05A4-23162CF1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267287"/>
            <a:ext cx="11310424" cy="62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8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20584575-5FA9-FFF7-1C82-03110ACD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05" y="188937"/>
            <a:ext cx="9720189" cy="64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4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D21E0EC2-EB84-0D28-723E-DC218F7B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7" y="506437"/>
            <a:ext cx="9425353" cy="59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0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евская битва. Художник Павел Рыженко.">
            <a:extLst>
              <a:ext uri="{FF2B5EF4-FFF2-40B4-BE49-F238E27FC236}">
                <a16:creationId xmlns:a16="http://schemas.microsoft.com/office/drawing/2014/main" id="{5F3E73E0-DBA4-A6AC-F840-C7E91F5C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478302"/>
            <a:ext cx="10199077" cy="61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2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-4">
            <a:extLst>
              <a:ext uri="{FF2B5EF4-FFF2-40B4-BE49-F238E27FC236}">
                <a16:creationId xmlns:a16="http://schemas.microsoft.com/office/drawing/2014/main" id="{B34583AB-3820-A800-25DE-BE53F0AF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1" y="239151"/>
            <a:ext cx="8806375" cy="63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9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862229D-6616-8C9C-DF32-B9D17C57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73025"/>
            <a:ext cx="11873133" cy="6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4C367A62-972C-FE4A-688E-12EF9E22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09550"/>
            <a:ext cx="85725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47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7F14197E-B456-79EA-7CA7-26D71588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290988"/>
            <a:ext cx="11085341" cy="63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1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D486AFF6-2C87-6ED9-AF8A-4E0FC9BC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1" y="731519"/>
            <a:ext cx="9284677" cy="5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661F0A2-9E7F-F0C3-0920-8026AA6D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313006"/>
            <a:ext cx="9580098" cy="62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0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91A88C9-0E30-3023-4CBD-27A938B4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323557"/>
            <a:ext cx="11338560" cy="62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1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Александр Невский принимает папских легатов">
            <a:extLst>
              <a:ext uri="{FF2B5EF4-FFF2-40B4-BE49-F238E27FC236}">
                <a16:creationId xmlns:a16="http://schemas.microsoft.com/office/drawing/2014/main" id="{33E55D20-1BF0-FE72-65F7-BB49733EC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0"/>
            <a:ext cx="608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0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. Моллер «Александр Невский и папские легаты» Роспись Большого Кремлевского дворца">
            <a:extLst>
              <a:ext uri="{FF2B5EF4-FFF2-40B4-BE49-F238E27FC236}">
                <a16:creationId xmlns:a16="http://schemas.microsoft.com/office/drawing/2014/main" id="{B7059280-6BA1-D766-E13B-D114B345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0"/>
            <a:ext cx="469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1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8AF499B6-33E7-AF13-15AD-09F3F83C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04" y="334261"/>
            <a:ext cx="3178764" cy="63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cture background">
            <a:extLst>
              <a:ext uri="{FF2B5EF4-FFF2-40B4-BE49-F238E27FC236}">
                <a16:creationId xmlns:a16="http://schemas.microsoft.com/office/drawing/2014/main" id="{F5EC3ACC-B8A5-67AE-C36C-2E8E6046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1" y="235786"/>
            <a:ext cx="3591632" cy="66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5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156DA6F8-E5A0-9AE9-885D-90CCA771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F7A6B-1202-986B-4F42-3E9C787BFD66}"/>
              </a:ext>
            </a:extLst>
          </p:cNvPr>
          <p:cNvSpPr txBox="1"/>
          <p:nvPr/>
        </p:nvSpPr>
        <p:spPr>
          <a:xfrm>
            <a:off x="2176974" y="6286500"/>
            <a:ext cx="6896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Bahnschrift Light" panose="020B0502040204020203" pitchFamily="34" charset="0"/>
              </a:rPr>
              <a:t>                             </a:t>
            </a:r>
            <a:r>
              <a:rPr lang="ru-RU" sz="2400" b="1" i="0" dirty="0">
                <a:effectLst/>
                <a:latin typeface="Bahnschrift SemiBold Condensed" panose="020B0502040204020203" pitchFamily="34" charset="0"/>
              </a:rPr>
              <a:t>Свято-Троицкая Александро-Невская Лавра</a:t>
            </a:r>
            <a:endParaRPr lang="ru-RU" sz="24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1506276A-9EEA-7C54-8131-CF33A91B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83" y="949473"/>
            <a:ext cx="3875942" cy="57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icture background">
            <a:extLst>
              <a:ext uri="{FF2B5EF4-FFF2-40B4-BE49-F238E27FC236}">
                <a16:creationId xmlns:a16="http://schemas.microsoft.com/office/drawing/2014/main" id="{161EE894-D4C5-CD47-DF19-A48B49F1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5" y="1056860"/>
            <a:ext cx="57531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9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-9">
            <a:extLst>
              <a:ext uri="{FF2B5EF4-FFF2-40B4-BE49-F238E27FC236}">
                <a16:creationId xmlns:a16="http://schemas.microsoft.com/office/drawing/2014/main" id="{EE6D5114-7FEE-5EBF-4009-D90A6135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97" y="113127"/>
            <a:ext cx="6631745" cy="663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67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3547AF16-FF2E-6C90-F9A3-CF0E4AAF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09" y="0"/>
            <a:ext cx="9500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9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A7940908-CBDA-D8F9-DB54-9A93252A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52425"/>
            <a:ext cx="82105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4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. Рубцов «Александр Невский на Плещеевом озере»">
            <a:extLst>
              <a:ext uri="{FF2B5EF4-FFF2-40B4-BE49-F238E27FC236}">
                <a16:creationId xmlns:a16="http://schemas.microsoft.com/office/drawing/2014/main" id="{3D68F418-7769-2E34-C721-BABE3828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71488"/>
            <a:ext cx="9525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5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858E41BD-D158-4BF1-B7ED-34371B17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78164"/>
            <a:ext cx="9174749" cy="66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2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604C79-1C9C-89FA-BA2D-97E6E15AD763}"/>
              </a:ext>
            </a:extLst>
          </p:cNvPr>
          <p:cNvSpPr txBox="1"/>
          <p:nvPr/>
        </p:nvSpPr>
        <p:spPr>
          <a:xfrm>
            <a:off x="2000203" y="339688"/>
            <a:ext cx="623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                  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Вызовы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081BFC-1CB0-304B-55A2-16543EE2CD0E}"/>
              </a:ext>
            </a:extLst>
          </p:cNvPr>
          <p:cNvSpPr/>
          <p:nvPr/>
        </p:nvSpPr>
        <p:spPr>
          <a:xfrm>
            <a:off x="1758462" y="1432654"/>
            <a:ext cx="807719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Aptos Narrow" panose="020B0004020202020204" pitchFamily="34" charset="0"/>
              </a:rPr>
              <a:t>НОВГОРОД ВЕЛИКИЙ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52F058C-32B8-AB37-3863-E50BC631F7C9}"/>
              </a:ext>
            </a:extLst>
          </p:cNvPr>
          <p:cNvSpPr/>
          <p:nvPr/>
        </p:nvSpPr>
        <p:spPr>
          <a:xfrm>
            <a:off x="780757" y="2776400"/>
            <a:ext cx="347472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ЗАПАД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F7053B5-2B72-37FF-727F-8F41E28CDDC2}"/>
              </a:ext>
            </a:extLst>
          </p:cNvPr>
          <p:cNvSpPr/>
          <p:nvPr/>
        </p:nvSpPr>
        <p:spPr>
          <a:xfrm>
            <a:off x="7469945" y="2776400"/>
            <a:ext cx="374200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ВОСТОК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47A0CB9-78E8-DFF9-C2D2-3E7CBAD0BA8B}"/>
              </a:ext>
            </a:extLst>
          </p:cNvPr>
          <p:cNvSpPr/>
          <p:nvPr/>
        </p:nvSpPr>
        <p:spPr>
          <a:xfrm>
            <a:off x="872197" y="4120146"/>
            <a:ext cx="3348110" cy="2196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Ливонский орден</a:t>
            </a:r>
          </a:p>
          <a:p>
            <a:pPr algn="ctr"/>
            <a:r>
              <a:rPr lang="ru-RU" sz="3200" b="1" dirty="0"/>
              <a:t>Шведское государство</a:t>
            </a:r>
          </a:p>
          <a:p>
            <a:pPr algn="ctr"/>
            <a:endParaRPr lang="ru-RU" sz="11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9906CA9-72E0-DCFE-9CBC-D82FF782A6AE}"/>
              </a:ext>
            </a:extLst>
          </p:cNvPr>
          <p:cNvSpPr/>
          <p:nvPr/>
        </p:nvSpPr>
        <p:spPr>
          <a:xfrm>
            <a:off x="7863840" y="4120146"/>
            <a:ext cx="3348111" cy="2196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Золотая Орда</a:t>
            </a:r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78854922-2919-9DC3-4751-BE98D0DDD86D}"/>
              </a:ext>
            </a:extLst>
          </p:cNvPr>
          <p:cNvSpPr/>
          <p:nvPr/>
        </p:nvSpPr>
        <p:spPr>
          <a:xfrm>
            <a:off x="2356338" y="2347053"/>
            <a:ext cx="379828" cy="367073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CC8FACFC-7812-EA16-ED43-11AD0A5B9C9C}"/>
              </a:ext>
            </a:extLst>
          </p:cNvPr>
          <p:cNvSpPr/>
          <p:nvPr/>
        </p:nvSpPr>
        <p:spPr>
          <a:xfrm>
            <a:off x="9158067" y="2347053"/>
            <a:ext cx="379828" cy="36707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0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E41FD6-98AA-422C-463C-77B5C850E316}"/>
              </a:ext>
            </a:extLst>
          </p:cNvPr>
          <p:cNvSpPr txBox="1"/>
          <p:nvPr/>
        </p:nvSpPr>
        <p:spPr>
          <a:xfrm>
            <a:off x="140678" y="225083"/>
            <a:ext cx="11577710" cy="580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тактические решения мог предпринять князь Александр Ярославич для обеспечения безопасности своих земель?</a:t>
            </a:r>
            <a:endParaRPr lang="ru-RU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Рассмотрите все возможные варианты, выделяя плюсы и минусы каждого варианта.</a:t>
            </a:r>
          </a:p>
          <a:p>
            <a:pPr indent="450215" algn="just">
              <a:lnSpc>
                <a:spcPct val="150000"/>
              </a:lnSpc>
            </a:pPr>
            <a:r>
              <a:rPr lang="ru-RU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Выберите из возможных вариантов один. Аргументируйте свой выбор. </a:t>
            </a:r>
          </a:p>
        </p:txBody>
      </p:sp>
    </p:spTree>
    <p:extLst>
      <p:ext uri="{BB962C8B-B14F-4D97-AF65-F5344CB8AC3E}">
        <p14:creationId xmlns:p14="http://schemas.microsoft.com/office/powerpoint/2010/main" val="26630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AF46F-DEB1-9730-F8A3-7FCF9BA0879B}"/>
              </a:ext>
            </a:extLst>
          </p:cNvPr>
          <p:cNvSpPr txBox="1"/>
          <p:nvPr/>
        </p:nvSpPr>
        <p:spPr>
          <a:xfrm>
            <a:off x="679351" y="1317967"/>
            <a:ext cx="11000935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тактические решения предпринял князь Александр Ярославич для обеспечения политической и духовной безопасности </a:t>
            </a:r>
            <a:r>
              <a:rPr lang="ru-RU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русских</a:t>
            </a:r>
            <a:r>
              <a:rPr lang="ru-RU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земель?</a:t>
            </a:r>
            <a:endParaRPr lang="ru-RU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6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9A422-EF7A-61CF-EEB4-0555AAEA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>
                <a:solidFill>
                  <a:srgbClr val="FF0000"/>
                </a:solidFill>
                <a:latin typeface="Arial Black" panose="020B0A04020102020204" pitchFamily="34" charset="0"/>
              </a:rPr>
              <a:t>Задание</a:t>
            </a:r>
            <a:endParaRPr lang="ru-RU" cap="non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0D7C2-86D0-F475-C01D-0A04B5E0770B}"/>
              </a:ext>
            </a:extLst>
          </p:cNvPr>
          <p:cNvSpPr txBox="1"/>
          <p:nvPr/>
        </p:nvSpPr>
        <p:spPr>
          <a:xfrm>
            <a:off x="196948" y="1097280"/>
            <a:ext cx="11718387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3200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текст (отрывок из источника)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3200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Подготовьте выступление по заданной теме, используя текст, карты и картины.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ru-RU" sz="3200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Продумайте ответ на вопрос:</a:t>
            </a:r>
          </a:p>
          <a:p>
            <a:pPr algn="just">
              <a:lnSpc>
                <a:spcPct val="150000"/>
              </a:lnSpc>
            </a:pPr>
            <a:r>
              <a:rPr lang="ru-RU" sz="3200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качества князя Александра Невского проявились в этом событии?</a:t>
            </a:r>
          </a:p>
          <a:p>
            <a:pPr algn="just">
              <a:lnSpc>
                <a:spcPct val="150000"/>
              </a:lnSpc>
            </a:pP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ПОДГОТОВКИ – 7-8 минут.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651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1610</TotalTime>
  <Words>140</Words>
  <Application>Microsoft Office PowerPoint</Application>
  <PresentationFormat>Широкоэкранный</PresentationFormat>
  <Paragraphs>20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Aptos Narrow</vt:lpstr>
      <vt:lpstr>Arial Black</vt:lpstr>
      <vt:lpstr>Bahnschrift Light</vt:lpstr>
      <vt:lpstr>Bahnschrift SemiBold Condensed</vt:lpstr>
      <vt:lpstr>Century Gothic</vt:lpstr>
      <vt:lpstr>Times New Roman</vt:lpstr>
      <vt:lpstr>Wingdings 3</vt:lpstr>
      <vt:lpstr>Сектор</vt:lpstr>
      <vt:lpstr>Благоверный князь Александр Невский (1221 – 1263)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Благоверный князь Александр Невский (1221 – 1263)</dc:title>
  <dc:creator>Tatiana P</dc:creator>
  <cp:lastModifiedBy>serp1480@gmail.com</cp:lastModifiedBy>
  <cp:revision>12</cp:revision>
  <dcterms:created xsi:type="dcterms:W3CDTF">2024-10-24T09:13:45Z</dcterms:created>
  <dcterms:modified xsi:type="dcterms:W3CDTF">2024-12-15T12:19:38Z</dcterms:modified>
</cp:coreProperties>
</file>