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80" r:id="rId2"/>
    <p:sldId id="279" r:id="rId3"/>
    <p:sldId id="281" r:id="rId4"/>
    <p:sldId id="283" r:id="rId5"/>
    <p:sldId id="287" r:id="rId6"/>
    <p:sldId id="288" r:id="rId7"/>
    <p:sldId id="284" r:id="rId8"/>
    <p:sldId id="291" r:id="rId9"/>
    <p:sldId id="295" r:id="rId10"/>
    <p:sldId id="296" r:id="rId11"/>
    <p:sldId id="299" r:id="rId12"/>
    <p:sldId id="304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300" r:id="rId21"/>
    <p:sldId id="263" r:id="rId22"/>
    <p:sldId id="302" r:id="rId23"/>
    <p:sldId id="264" r:id="rId24"/>
    <p:sldId id="303" r:id="rId25"/>
    <p:sldId id="265" r:id="rId26"/>
    <p:sldId id="266" r:id="rId27"/>
    <p:sldId id="311" r:id="rId28"/>
    <p:sldId id="310" r:id="rId29"/>
    <p:sldId id="267" r:id="rId30"/>
    <p:sldId id="313" r:id="rId31"/>
    <p:sldId id="314" r:id="rId32"/>
    <p:sldId id="27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iana P" initials="TP" lastIdx="2" clrIdx="0">
    <p:extLst>
      <p:ext uri="{19B8F6BF-5375-455C-9EA6-DF929625EA0E}">
        <p15:presenceInfo xmlns:p15="http://schemas.microsoft.com/office/powerpoint/2012/main" userId="232560800a66fd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1365" autoAdjust="0"/>
  </p:normalViewPr>
  <p:slideViewPr>
    <p:cSldViewPr snapToGrid="0">
      <p:cViewPr varScale="1">
        <p:scale>
          <a:sx n="103" d="100"/>
          <a:sy n="103" d="100"/>
        </p:scale>
        <p:origin x="18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B1607-DCD7-4560-A540-3AFDD263443F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0F041-FBE8-4AD8-B90C-0ED7A7B65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25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0F041-FBE8-4AD8-B90C-0ED7A7B6563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215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674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89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640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2528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523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164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094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729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645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89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682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24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777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26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764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00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A20EF91-F16F-4640-97C3-2055C0F7CF0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DB19548-3B78-4F05-BA4E-844054CFB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491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ACD7A-6AA8-85B7-D595-C537DA98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4305" y="2276060"/>
            <a:ext cx="5075583" cy="23058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СВЯТАЯ РАВНОАПОСТОЛЬНАЯ</a:t>
            </a:r>
            <a:b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КНЯГИНЯ ОЛЬГА </a:t>
            </a:r>
            <a:b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(? – 969 г.)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9B9ED7-8F20-42AA-8036-608FA736B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63" y="0"/>
            <a:ext cx="767473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467FCD-9585-4382-80F8-185E116E9698}"/>
              </a:ext>
            </a:extLst>
          </p:cNvPr>
          <p:cNvSpPr txBox="1"/>
          <p:nvPr/>
        </p:nvSpPr>
        <p:spPr>
          <a:xfrm>
            <a:off x="-2747772" y="6400363"/>
            <a:ext cx="6227064" cy="336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r">
              <a:lnSpc>
                <a:spcPct val="150000"/>
              </a:lnSpc>
            </a:pP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© С.В. Перевезенцев, Т.В.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Перевезенцева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2024 г.</a:t>
            </a:r>
          </a:p>
        </p:txBody>
      </p:sp>
    </p:spTree>
    <p:extLst>
      <p:ext uri="{BB962C8B-B14F-4D97-AF65-F5344CB8AC3E}">
        <p14:creationId xmlns:p14="http://schemas.microsoft.com/office/powerpoint/2010/main" val="890222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D0D5A0-B4FC-2434-B268-879019D1E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869" y="168896"/>
            <a:ext cx="5727153" cy="72142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Князь Игорь и княгиня Ольга</a:t>
            </a:r>
            <a:endParaRPr lang="ru-RU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7B5A593-E93E-8D91-48A6-B36DB115A7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30" y="1027060"/>
            <a:ext cx="3844152" cy="515597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445FE65-086A-3A70-6BC8-8451047B73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55" y="1027060"/>
            <a:ext cx="2990463" cy="515597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B2C449-F7BC-3FF0-7AB7-8DD40486C5FB}"/>
              </a:ext>
            </a:extLst>
          </p:cNvPr>
          <p:cNvSpPr txBox="1"/>
          <p:nvPr/>
        </p:nvSpPr>
        <p:spPr>
          <a:xfrm>
            <a:off x="6644337" y="6279624"/>
            <a:ext cx="4065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из Степенной книги.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XVII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66B404-5912-77CE-0DA2-E3DA50BD6778}"/>
              </a:ext>
            </a:extLst>
          </p:cNvPr>
          <p:cNvSpPr txBox="1"/>
          <p:nvPr/>
        </p:nvSpPr>
        <p:spPr>
          <a:xfrm>
            <a:off x="2251848" y="6308208"/>
            <a:ext cx="384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из «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Титулярника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».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XVII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>
                <a:latin typeface="+mj-lt"/>
              </a:rPr>
              <a:t>в.</a:t>
            </a:r>
            <a:r>
              <a:rPr lang="en-GB" b="1" dirty="0">
                <a:latin typeface="+mj-lt"/>
              </a:rPr>
              <a:t> 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3612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A7152-B069-7913-DD8A-ACE4F996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648" y="584581"/>
            <a:ext cx="5568050" cy="77787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Сбор дани киевским князем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F7242B2-8F2A-5554-81B0-D6CD193EF8E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t="5860" r="6320" b="16175"/>
          <a:stretch/>
        </p:blipFill>
        <p:spPr bwMode="auto">
          <a:xfrm>
            <a:off x="741310" y="1609365"/>
            <a:ext cx="390942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Убийство Игоря по приказу князя Мала у города Искоростеня.">
            <a:extLst>
              <a:ext uri="{FF2B5EF4-FFF2-40B4-BE49-F238E27FC236}">
                <a16:creationId xmlns:a16="http://schemas.microsoft.com/office/drawing/2014/main" id="{F0021ADF-E38B-5D55-4E98-2DC6014206B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09" y="1609365"/>
            <a:ext cx="6499671" cy="355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6FEDC0-7871-0EFB-3375-A10186FA189D}"/>
              </a:ext>
            </a:extLst>
          </p:cNvPr>
          <p:cNvSpPr txBox="1"/>
          <p:nvPr/>
        </p:nvSpPr>
        <p:spPr>
          <a:xfrm>
            <a:off x="6232418" y="5677770"/>
            <a:ext cx="503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Радзивилловской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летописи.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1894827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9C410-0035-530B-6A85-871784ABB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84447"/>
            <a:ext cx="6074664" cy="92765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Оплакивание князя Игоря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1BF90A8-3BAA-10CA-548C-00BEB84C7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03" y="1312098"/>
            <a:ext cx="8610193" cy="5252599"/>
          </a:xfrm>
        </p:spPr>
      </p:pic>
    </p:spTree>
    <p:extLst>
      <p:ext uri="{BB962C8B-B14F-4D97-AF65-F5344CB8AC3E}">
        <p14:creationId xmlns:p14="http://schemas.microsoft.com/office/powerpoint/2010/main" val="1976932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FAE4C-5422-DD6E-F3B6-048EA84F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91" y="234998"/>
            <a:ext cx="10515600" cy="874644"/>
          </a:xfrm>
        </p:spPr>
        <p:txBody>
          <a:bodyPr>
            <a:normAutofit/>
          </a:bodyPr>
          <a:lstStyle/>
          <a:p>
            <a:pPr algn="ctr"/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Приём Ольгой </a:t>
            </a:r>
            <a:r>
              <a:rPr lang="ru-RU" sz="3600" b="1" i="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древлянских</a:t>
            </a:r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послов</a:t>
            </a:r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Прием Ольгой древлянских послов, предложивших ей после убийства Игоря стать женой древлянского князя Мала.">
            <a:extLst>
              <a:ext uri="{FF2B5EF4-FFF2-40B4-BE49-F238E27FC236}">
                <a16:creationId xmlns:a16="http://schemas.microsoft.com/office/drawing/2014/main" id="{E860B673-E2AF-BD88-C114-CCB22AAC34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18" y="1204072"/>
            <a:ext cx="8934546" cy="501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0E293F-9A3D-6B3D-98A6-18FA8C4755EC}"/>
              </a:ext>
            </a:extLst>
          </p:cNvPr>
          <p:cNvSpPr txBox="1"/>
          <p:nvPr/>
        </p:nvSpPr>
        <p:spPr>
          <a:xfrm>
            <a:off x="3389208" y="6251470"/>
            <a:ext cx="557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Радзивилловской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летописи.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2603030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760F0-C4FC-3C7D-8C13-EB5525EF2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661"/>
            <a:ext cx="10515600" cy="768626"/>
          </a:xfrm>
        </p:spPr>
        <p:txBody>
          <a:bodyPr>
            <a:normAutofit/>
          </a:bodyPr>
          <a:lstStyle/>
          <a:p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Первая месть Ольги: погребение </a:t>
            </a:r>
            <a:r>
              <a:rPr lang="ru-RU" sz="3600" b="1" i="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древлянских</a:t>
            </a:r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послов</a:t>
            </a:r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50" name="Picture 2" descr="Первая месть Ольги за убийство Игоря: погребение сидевших в ладье древлянских послов живыми в глубокой яме.">
            <a:extLst>
              <a:ext uri="{FF2B5EF4-FFF2-40B4-BE49-F238E27FC236}">
                <a16:creationId xmlns:a16="http://schemas.microsoft.com/office/drawing/2014/main" id="{1B39DDB1-D937-E874-5207-89B986656A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60" y="987287"/>
            <a:ext cx="8833280" cy="519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F2D96E-EB2A-CEF0-252B-23A83CFA6827}"/>
              </a:ext>
            </a:extLst>
          </p:cNvPr>
          <p:cNvSpPr txBox="1"/>
          <p:nvPr/>
        </p:nvSpPr>
        <p:spPr>
          <a:xfrm>
            <a:off x="2723322" y="6270007"/>
            <a:ext cx="674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Радзивилловской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летописи.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2699851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A0CB3-603B-DE3B-ED19-7A46DB90E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691"/>
            <a:ext cx="10515600" cy="595662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Вторая месть 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</a:t>
            </a:r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льги: 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сожжение </a:t>
            </a:r>
            <a:r>
              <a:rPr lang="ru-RU" sz="36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древлянских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послов</a:t>
            </a:r>
          </a:p>
        </p:txBody>
      </p:sp>
      <p:pic>
        <p:nvPicPr>
          <p:cNvPr id="3074" name="Picture 2" descr="Вторая месть Ольги за убийство Игоря: сожжение вновь пришедших древлянских послов в бане.">
            <a:extLst>
              <a:ext uri="{FF2B5EF4-FFF2-40B4-BE49-F238E27FC236}">
                <a16:creationId xmlns:a16="http://schemas.microsoft.com/office/drawing/2014/main" id="{4D903A5F-2989-F8CF-82D6-1FA3829CBE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03" y="983304"/>
            <a:ext cx="9478793" cy="522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4CD516-B02E-890E-436C-589EECCF5F92}"/>
              </a:ext>
            </a:extLst>
          </p:cNvPr>
          <p:cNvSpPr txBox="1"/>
          <p:nvPr/>
        </p:nvSpPr>
        <p:spPr>
          <a:xfrm>
            <a:off x="2617305" y="6340478"/>
            <a:ext cx="6957390" cy="371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Радзивилловской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летописи.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183684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3BE81-5F97-11E7-CEBF-2BE72BFCC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35" y="174008"/>
            <a:ext cx="11569148" cy="689111"/>
          </a:xfrm>
        </p:spPr>
        <p:txBody>
          <a:bodyPr>
            <a:normAutofit/>
          </a:bodyPr>
          <a:lstStyle/>
          <a:p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Третья месть 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</a:t>
            </a:r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льги: 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расправа над </a:t>
            </a:r>
            <a:r>
              <a:rPr lang="ru-RU" sz="36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древлянскими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воинами</a:t>
            </a:r>
          </a:p>
        </p:txBody>
      </p:sp>
      <p:pic>
        <p:nvPicPr>
          <p:cNvPr id="4098" name="Picture 2" descr="Третья месть Ольги за убийство Игоря: обильное угощение древлянских воинов вином и расправа с ними.">
            <a:extLst>
              <a:ext uri="{FF2B5EF4-FFF2-40B4-BE49-F238E27FC236}">
                <a16:creationId xmlns:a16="http://schemas.microsoft.com/office/drawing/2014/main" id="{9963DA81-F708-A2E0-0F0A-DEDBA783CB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29" y="963236"/>
            <a:ext cx="9667141" cy="521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6CC4FA-A859-2794-6176-7921E1A5FD5C}"/>
              </a:ext>
            </a:extLst>
          </p:cNvPr>
          <p:cNvSpPr txBox="1"/>
          <p:nvPr/>
        </p:nvSpPr>
        <p:spPr>
          <a:xfrm>
            <a:off x="3339546" y="6314660"/>
            <a:ext cx="5512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Радзивилловской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летописи.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1159313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494F2-BBFB-D61F-7313-775D5D35D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7" y="245166"/>
            <a:ext cx="6760464" cy="622851"/>
          </a:xfrm>
        </p:spPr>
        <p:txBody>
          <a:bodyPr>
            <a:normAutofit/>
          </a:bodyPr>
          <a:lstStyle/>
          <a:p>
            <a:pPr algn="ctr"/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Сражение киевлян с древлянами</a:t>
            </a:r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122" name="Picture 2" descr="Сражение войск Ольги и Святослава Игоревича с войском древлян; поражение древлян и бегство их в свои города.">
            <a:extLst>
              <a:ext uri="{FF2B5EF4-FFF2-40B4-BE49-F238E27FC236}">
                <a16:creationId xmlns:a16="http://schemas.microsoft.com/office/drawing/2014/main" id="{59016712-185F-EB6E-52D3-2280F6C449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2" y="954157"/>
            <a:ext cx="11172834" cy="513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6E4522-97BC-7C79-CFEB-3E110E96F95A}"/>
              </a:ext>
            </a:extLst>
          </p:cNvPr>
          <p:cNvSpPr txBox="1"/>
          <p:nvPr/>
        </p:nvSpPr>
        <p:spPr>
          <a:xfrm>
            <a:off x="2969414" y="6243502"/>
            <a:ext cx="6506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Радзивилловской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летописи.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534954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9BF4-9C63-AFDE-F77A-B476D141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021" y="221375"/>
            <a:ext cx="7373112" cy="56984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Приношение</a:t>
            </a:r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дани птицами</a:t>
            </a:r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146" name="Picture 2" descr="Сбор древлянами птиц; приношение дани Ольге по три голубя и по три воробья со двора.">
            <a:extLst>
              <a:ext uri="{FF2B5EF4-FFF2-40B4-BE49-F238E27FC236}">
                <a16:creationId xmlns:a16="http://schemas.microsoft.com/office/drawing/2014/main" id="{838EFCB7-71F2-7F31-1E40-37038F295A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12" y="927651"/>
            <a:ext cx="9388737" cy="528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ED0DCE-9178-C281-D9C4-028DDDE469A0}"/>
              </a:ext>
            </a:extLst>
          </p:cNvPr>
          <p:cNvSpPr txBox="1"/>
          <p:nvPr/>
        </p:nvSpPr>
        <p:spPr>
          <a:xfrm>
            <a:off x="3087756" y="6290346"/>
            <a:ext cx="601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Радзивилловской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летописи.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461581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809A6C-6265-6A0B-972D-4B4DCDD87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001" y="106017"/>
            <a:ext cx="9174480" cy="808383"/>
          </a:xfrm>
        </p:spPr>
        <p:txBody>
          <a:bodyPr>
            <a:normAutofit/>
          </a:bodyPr>
          <a:lstStyle/>
          <a:p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Четвертая месть Ольги: сожжение </a:t>
            </a:r>
            <a:r>
              <a:rPr lang="ru-RU" sz="3600" b="1" i="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Искоростеня</a:t>
            </a:r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172" name="Picture 4" descr="Четвертая месть Ольги за убийство Игоря: сожжение древлянского города Искоростсня с помощью птиц, расправа с его населением.">
            <a:extLst>
              <a:ext uri="{FF2B5EF4-FFF2-40B4-BE49-F238E27FC236}">
                <a16:creationId xmlns:a16="http://schemas.microsoft.com/office/drawing/2014/main" id="{DF0351ED-CE47-13C9-5F4B-9A11DEA8B1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83" y="1024197"/>
            <a:ext cx="9456104" cy="523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57D19A-63D7-E7F8-1982-98EB64813065}"/>
              </a:ext>
            </a:extLst>
          </p:cNvPr>
          <p:cNvSpPr txBox="1"/>
          <p:nvPr/>
        </p:nvSpPr>
        <p:spPr>
          <a:xfrm>
            <a:off x="2954886" y="6382651"/>
            <a:ext cx="59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Радзивилловской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летописи.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622377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28BA8-A00D-F736-DAAD-A87C64D0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402" y="266573"/>
            <a:ext cx="7757160" cy="6032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Святая Ольга, великая княгиня Русская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EF63027-C69E-421B-C71E-BAAC0E5411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" b="7274"/>
          <a:stretch/>
        </p:blipFill>
        <p:spPr>
          <a:xfrm>
            <a:off x="1708736" y="1001495"/>
            <a:ext cx="3551583" cy="5087755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68F1A336-BC5E-147B-8210-35C6FD0559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38" y="1322046"/>
            <a:ext cx="4208455" cy="421390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7081E8-7559-0DD8-1E50-C0FB3EF860A0}"/>
              </a:ext>
            </a:extLst>
          </p:cNvPr>
          <p:cNvSpPr txBox="1"/>
          <p:nvPr/>
        </p:nvSpPr>
        <p:spPr>
          <a:xfrm>
            <a:off x="1708736" y="6273916"/>
            <a:ext cx="349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Греческая икона Нового времени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FC3DC0-DD89-F3F7-046E-91A6BFA8870B}"/>
              </a:ext>
            </a:extLst>
          </p:cNvPr>
          <p:cNvSpPr txBox="1"/>
          <p:nvPr/>
        </p:nvSpPr>
        <p:spPr>
          <a:xfrm>
            <a:off x="6438038" y="6273916"/>
            <a:ext cx="486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Великая княгиня Ольга. Худ. Уильям Тук.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XVIII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в. </a:t>
            </a:r>
          </a:p>
        </p:txBody>
      </p:sp>
    </p:spTree>
    <p:extLst>
      <p:ext uri="{BB962C8B-B14F-4D97-AF65-F5344CB8AC3E}">
        <p14:creationId xmlns:p14="http://schemas.microsoft.com/office/powerpoint/2010/main" val="3950532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EAFA1-8775-B759-D734-51ED029BC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377" y="285980"/>
            <a:ext cx="8941241" cy="87464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Князь Святослав и правительница Ольга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C32A7A-7A32-23CD-B087-875701414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" b="23435"/>
          <a:stretch/>
        </p:blipFill>
        <p:spPr>
          <a:xfrm>
            <a:off x="1457975" y="1263727"/>
            <a:ext cx="9276049" cy="465151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092DC7-D4A7-1421-434C-0882B14FEED4}"/>
              </a:ext>
            </a:extLst>
          </p:cNvPr>
          <p:cNvSpPr txBox="1"/>
          <p:nvPr/>
        </p:nvSpPr>
        <p:spPr>
          <a:xfrm>
            <a:off x="3548334" y="6257584"/>
            <a:ext cx="5095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Державные правители России. Худ. В. Верещагин</a:t>
            </a:r>
          </a:p>
        </p:txBody>
      </p:sp>
    </p:spTree>
    <p:extLst>
      <p:ext uri="{BB962C8B-B14F-4D97-AF65-F5344CB8AC3E}">
        <p14:creationId xmlns:p14="http://schemas.microsoft.com/office/powerpoint/2010/main" val="1837819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FFBA9-79E4-566C-FF74-32CF882A8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73" y="239160"/>
            <a:ext cx="9743529" cy="675860"/>
          </a:xfrm>
        </p:spPr>
        <p:txBody>
          <a:bodyPr>
            <a:noAutofit/>
          </a:bodyPr>
          <a:lstStyle/>
          <a:p>
            <a:pPr algn="ctr"/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Устройство 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</a:t>
            </a:r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льгой погостов и обложение данью </a:t>
            </a:r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194" name="Picture 2" descr="Устройство Ольгой погостов и обложение данью населения по всей земле; княжение Ольги и Святослава Игоревича в Киеве.">
            <a:extLst>
              <a:ext uri="{FF2B5EF4-FFF2-40B4-BE49-F238E27FC236}">
                <a16:creationId xmlns:a16="http://schemas.microsoft.com/office/drawing/2014/main" id="{AC3C1093-D712-217A-EFE3-CC22BCF81A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16" y="1011633"/>
            <a:ext cx="9097400" cy="526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91CF1A-D46D-EFE1-C93F-769FE9FBB233}"/>
              </a:ext>
            </a:extLst>
          </p:cNvPr>
          <p:cNvSpPr txBox="1"/>
          <p:nvPr/>
        </p:nvSpPr>
        <p:spPr>
          <a:xfrm>
            <a:off x="3201460" y="6342892"/>
            <a:ext cx="515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Радзивилловской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летописи.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2323224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52AE0-4E95-CB49-2A7D-F2DB89A8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804" y="570550"/>
            <a:ext cx="8470392" cy="82304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Княгиня Ольга в Царьграде</a:t>
            </a:r>
          </a:p>
        </p:txBody>
      </p:sp>
      <p:pic>
        <p:nvPicPr>
          <p:cNvPr id="10" name="Объект 4">
            <a:extLst>
              <a:ext uri="{FF2B5EF4-FFF2-40B4-BE49-F238E27FC236}">
                <a16:creationId xmlns:a16="http://schemas.microsoft.com/office/drawing/2014/main" id="{18D0311B-491E-8838-61D2-8B6A85DF59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5" y="1616765"/>
            <a:ext cx="5886295" cy="4259161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B8FA0EF8-DECF-A940-EB14-EE4F3FA8BA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4055" r="4760"/>
          <a:stretch/>
        </p:blipFill>
        <p:spPr>
          <a:xfrm>
            <a:off x="6172202" y="1616765"/>
            <a:ext cx="5852627" cy="4259161"/>
          </a:xfrm>
        </p:spPr>
      </p:pic>
    </p:spTree>
    <p:extLst>
      <p:ext uri="{BB962C8B-B14F-4D97-AF65-F5344CB8AC3E}">
        <p14:creationId xmlns:p14="http://schemas.microsoft.com/office/powerpoint/2010/main" val="821705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E0DB6-DB50-F8DD-D2FD-685EEC64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965"/>
            <a:ext cx="10747248" cy="972480"/>
          </a:xfrm>
        </p:spPr>
        <p:txBody>
          <a:bodyPr>
            <a:noAutofit/>
          </a:bodyPr>
          <a:lstStyle/>
          <a:p>
            <a:pPr algn="ctr"/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Беседа 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</a:t>
            </a:r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льги 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</a:t>
            </a:r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императором, крещение княгини</a:t>
            </a:r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Ольги</a:t>
            </a:r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218" name="Picture 2" descr="Беседа Ольги с византийским императором Константином Багрянородным; крещение Ольги в Царьграде царем и патриархом">
            <a:extLst>
              <a:ext uri="{FF2B5EF4-FFF2-40B4-BE49-F238E27FC236}">
                <a16:creationId xmlns:a16="http://schemas.microsoft.com/office/drawing/2014/main" id="{C90FA80E-4DF7-ECE5-A2AD-1B8C5E57FE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71" y="1254587"/>
            <a:ext cx="8970457" cy="493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19E94A-DAD1-BA27-0F12-78937CD7E10D}"/>
              </a:ext>
            </a:extLst>
          </p:cNvPr>
          <p:cNvSpPr txBox="1"/>
          <p:nvPr/>
        </p:nvSpPr>
        <p:spPr>
          <a:xfrm>
            <a:off x="3180521" y="6270703"/>
            <a:ext cx="583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Радзивилловской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летописи.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1404078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A4ADA-D0BC-7160-E84D-F4CC02DEA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249540"/>
            <a:ext cx="6504432" cy="68911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Крещение княгини Ольги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2536243-6DEC-E0AD-1417-2D39EB6D94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487" y="1086677"/>
            <a:ext cx="3834899" cy="532092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DF3A87F-E793-2373-DB2B-5FD9ED185D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4" y="1086678"/>
            <a:ext cx="6729537" cy="5320923"/>
          </a:xfrm>
        </p:spPr>
      </p:pic>
    </p:spTree>
    <p:extLst>
      <p:ext uri="{BB962C8B-B14F-4D97-AF65-F5344CB8AC3E}">
        <p14:creationId xmlns:p14="http://schemas.microsoft.com/office/powerpoint/2010/main" val="1470867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87EA5-F2B4-AEF1-A5D4-549CF56A3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23" y="212463"/>
            <a:ext cx="11437951" cy="72068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</a:t>
            </a:r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лагословение Ольги константинопольским патриархом</a:t>
            </a:r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42" name="Picture 2" descr="Благословение Ольги византийским патриархом; отплытие Ольги из Царьграда в Киев">
            <a:extLst>
              <a:ext uri="{FF2B5EF4-FFF2-40B4-BE49-F238E27FC236}">
                <a16:creationId xmlns:a16="http://schemas.microsoft.com/office/drawing/2014/main" id="{FB021562-946E-3792-BC6D-52D6B3EA04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59" y="965157"/>
            <a:ext cx="9457081" cy="528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58946E-246D-3BD6-AFC6-77DACB963830}"/>
              </a:ext>
            </a:extLst>
          </p:cNvPr>
          <p:cNvSpPr txBox="1"/>
          <p:nvPr/>
        </p:nvSpPr>
        <p:spPr>
          <a:xfrm>
            <a:off x="3114260" y="6312302"/>
            <a:ext cx="5963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Радзивилловской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летописи.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178566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8946F-A983-E642-E653-BB3D6B3D5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942" y="211426"/>
            <a:ext cx="8516112" cy="993913"/>
          </a:xfrm>
        </p:spPr>
        <p:txBody>
          <a:bodyPr>
            <a:noAutofit/>
          </a:bodyPr>
          <a:lstStyle/>
          <a:p>
            <a:pPr algn="ctr"/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Убеждение Ольгой 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сына</a:t>
            </a:r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Святослава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b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Молитвы</a:t>
            </a:r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Ольги 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</a:t>
            </a:r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русских людях</a:t>
            </a:r>
          </a:p>
        </p:txBody>
      </p:sp>
      <p:pic>
        <p:nvPicPr>
          <p:cNvPr id="11266" name="Picture 2" descr="Убеждение Ольгой своего сына Святослава Игоревича принять христианство; молитвы Ольги о благополу­чии сына и своих подданных.">
            <a:extLst>
              <a:ext uri="{FF2B5EF4-FFF2-40B4-BE49-F238E27FC236}">
                <a16:creationId xmlns:a16="http://schemas.microsoft.com/office/drawing/2014/main" id="{3AE95789-2B55-1454-424F-8D4EFA10A5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794" y="1234681"/>
            <a:ext cx="8242409" cy="514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255F07-FF14-507B-C3E0-9D30822C59B4}"/>
              </a:ext>
            </a:extLst>
          </p:cNvPr>
          <p:cNvSpPr txBox="1"/>
          <p:nvPr/>
        </p:nvSpPr>
        <p:spPr>
          <a:xfrm>
            <a:off x="3212195" y="6399692"/>
            <a:ext cx="6069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Радзивилловской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летописи.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3961458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7C67D-1244-EFB4-4E05-DB9DBF9CC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06" y="294751"/>
            <a:ext cx="6065520" cy="67586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Псковская земля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A6A0C9E-E2D3-B848-4907-24CC4BC092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8" y="1285419"/>
            <a:ext cx="5716216" cy="428716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F73D787-5D8A-1516-7F2B-092051BAD5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66" y="1566458"/>
            <a:ext cx="5716216" cy="380450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635E67-D0F1-7D92-5B81-454A00FBFD8E}"/>
              </a:ext>
            </a:extLst>
          </p:cNvPr>
          <p:cNvSpPr txBox="1"/>
          <p:nvPr/>
        </p:nvSpPr>
        <p:spPr>
          <a:xfrm>
            <a:off x="984393" y="5887389"/>
            <a:ext cx="442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Часовня святой Ольги во Пскове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6080D-356A-024E-9843-96542F6AFD79}"/>
              </a:ext>
            </a:extLst>
          </p:cNvPr>
          <p:cNvSpPr txBox="1"/>
          <p:nvPr/>
        </p:nvSpPr>
        <p:spPr>
          <a:xfrm>
            <a:off x="6815626" y="5887389"/>
            <a:ext cx="454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Крест святой Ольги во Пскове </a:t>
            </a:r>
          </a:p>
        </p:txBody>
      </p:sp>
    </p:spTree>
    <p:extLst>
      <p:ext uri="{BB962C8B-B14F-4D97-AF65-F5344CB8AC3E}">
        <p14:creationId xmlns:p14="http://schemas.microsoft.com/office/powerpoint/2010/main" val="4267267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4639F-9700-DF44-D076-78F60FD9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549"/>
            <a:ext cx="10515600" cy="98659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Святая Равноапостольная княгиня Ольга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8BD726-5050-C6E3-90D0-062626F80C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4" y="2022215"/>
            <a:ext cx="3386792" cy="4351340"/>
          </a:xfrm>
          <a:ln>
            <a:solidFill>
              <a:schemeClr val="tx2"/>
            </a:solidFill>
          </a:ln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95B26B5B-09D9-F167-EB1B-D80DD39ED1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487" y="2022217"/>
            <a:ext cx="3820687" cy="4351338"/>
          </a:xfrm>
          <a:ln>
            <a:solidFill>
              <a:schemeClr val="tx2"/>
            </a:solidFill>
          </a:ln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25A3B3CB-A501-FFB8-AB93-0E519EF02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 t="10123" r="14436" b="13129"/>
          <a:stretch/>
        </p:blipFill>
        <p:spPr>
          <a:xfrm>
            <a:off x="3995418" y="1407490"/>
            <a:ext cx="3684107" cy="496606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02945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5A629-B107-795F-15A3-D841F773A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650" y="74338"/>
            <a:ext cx="8812694" cy="115051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Весть о нашествии печенегов. </a:t>
            </a:r>
            <a:b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Возвращение Святослава</a:t>
            </a:r>
          </a:p>
        </p:txBody>
      </p:sp>
      <p:pic>
        <p:nvPicPr>
          <p:cNvPr id="12290" name="Picture 2" descr="Послание Ольгой вести Святославу Игоревичу о нашествии печенегов на русские земли; возвращение Святослава в Киев и встреча его Ольгой, детьми и населением.">
            <a:extLst>
              <a:ext uri="{FF2B5EF4-FFF2-40B4-BE49-F238E27FC236}">
                <a16:creationId xmlns:a16="http://schemas.microsoft.com/office/drawing/2014/main" id="{F36D8905-557F-92EE-3595-FD625E5DA9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21" y="1306436"/>
            <a:ext cx="10130555" cy="49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B5264A-C488-A238-F478-863C2BA05C41}"/>
              </a:ext>
            </a:extLst>
          </p:cNvPr>
          <p:cNvSpPr txBox="1"/>
          <p:nvPr/>
        </p:nvSpPr>
        <p:spPr>
          <a:xfrm>
            <a:off x="2862467" y="6332749"/>
            <a:ext cx="646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Радзивилловской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летописи.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900078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85042-79A9-D336-3AA6-B7333DCE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60" y="1656470"/>
            <a:ext cx="5120638" cy="354505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Русская земля</a:t>
            </a:r>
            <a:b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X–XI 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вв.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BADEA9D-D367-420B-6947-48C7CB958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473" r="4269" b="5319"/>
          <a:stretch/>
        </p:blipFill>
        <p:spPr>
          <a:xfrm>
            <a:off x="1134179" y="0"/>
            <a:ext cx="5310807" cy="6858000"/>
          </a:xfrm>
        </p:spPr>
      </p:pic>
    </p:spTree>
    <p:extLst>
      <p:ext uri="{BB962C8B-B14F-4D97-AF65-F5344CB8AC3E}">
        <p14:creationId xmlns:p14="http://schemas.microsoft.com/office/powerpoint/2010/main" val="445698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26B51-9771-CEBB-8FDC-EE9E97E3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390812"/>
            <a:ext cx="8113776" cy="728870"/>
          </a:xfrm>
        </p:spPr>
        <p:txBody>
          <a:bodyPr>
            <a:normAutofit/>
          </a:bodyPr>
          <a:lstStyle/>
          <a:p>
            <a:pPr algn="ctr"/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Оплакивание 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</a:t>
            </a:r>
            <a:r>
              <a:rPr lang="ru-RU" sz="3600" b="1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погребение Ольги</a:t>
            </a:r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4" descr="Смерть, оплакивание и погребение Ольги.">
            <a:extLst>
              <a:ext uri="{FF2B5EF4-FFF2-40B4-BE49-F238E27FC236}">
                <a16:creationId xmlns:a16="http://schemas.microsoft.com/office/drawing/2014/main" id="{83FC83F3-9770-DC1E-10AF-C3C04C80F6F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2" y="1457739"/>
            <a:ext cx="6658637" cy="367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BE5034-9652-89F1-62C7-A3E6774C9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90" y="1457739"/>
            <a:ext cx="4754218" cy="3676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697969-8906-CFF6-DFF9-3556DB853AB6}"/>
              </a:ext>
            </a:extLst>
          </p:cNvPr>
          <p:cNvSpPr txBox="1"/>
          <p:nvPr/>
        </p:nvSpPr>
        <p:spPr>
          <a:xfrm>
            <a:off x="1009524" y="5368986"/>
            <a:ext cx="506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Миниатюра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Радзивилловской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летописи.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9B74D2-F9DC-82C7-7D58-54EDC015D424}"/>
              </a:ext>
            </a:extLst>
          </p:cNvPr>
          <p:cNvSpPr txBox="1"/>
          <p:nvPr/>
        </p:nvSpPr>
        <p:spPr>
          <a:xfrm>
            <a:off x="7052890" y="5368986"/>
            <a:ext cx="4754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Саркофаг из  киевской Десятинной церкви.</a:t>
            </a:r>
          </a:p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Предположительно, в нем была похоронена княгиня Ольга</a:t>
            </a:r>
          </a:p>
        </p:txBody>
      </p:sp>
    </p:spTree>
    <p:extLst>
      <p:ext uri="{BB962C8B-B14F-4D97-AF65-F5344CB8AC3E}">
        <p14:creationId xmlns:p14="http://schemas.microsoft.com/office/powerpoint/2010/main" val="3330059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BB958-BCEC-9AB7-404B-7A8A491C6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74" y="305330"/>
            <a:ext cx="10515600" cy="96741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Иконы Святой Равноапостольной княгини Ольги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B86BAB5-D2D7-B9E5-0B51-A44AAF69AC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" r="4468" b="5760"/>
          <a:stretch/>
        </p:blipFill>
        <p:spPr>
          <a:xfrm>
            <a:off x="579822" y="1637505"/>
            <a:ext cx="3392161" cy="435320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AFEBC61-F65A-5242-BCC8-0BD3F8D5E7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90" y="1364248"/>
            <a:ext cx="3314820" cy="4626459"/>
          </a:xfrm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2967E9F4-CAF6-BCCD-C48C-D180F8FEE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017" y="1637505"/>
            <a:ext cx="3206858" cy="435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00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6C262-EC22-6B8A-8336-85A9DF01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3062" y="549239"/>
            <a:ext cx="3885659" cy="96150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Памятники княгине Ольге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10DB81A-0A40-0070-950F-DA88D466A8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6568" y="1627632"/>
            <a:ext cx="3902153" cy="46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1F765A-1030-10CB-1329-E43BA8BBD543}"/>
              </a:ext>
            </a:extLst>
          </p:cNvPr>
          <p:cNvSpPr txBox="1"/>
          <p:nvPr/>
        </p:nvSpPr>
        <p:spPr>
          <a:xfrm>
            <a:off x="1683026" y="5781127"/>
            <a:ext cx="109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Псков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9271826-FD43-4BE3-8E9A-44819EBF3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3" t="3315" r="337" b="7187"/>
          <a:stretch/>
        </p:blipFill>
        <p:spPr bwMode="auto">
          <a:xfrm>
            <a:off x="3820209" y="798544"/>
            <a:ext cx="3154018" cy="552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516C5BB-9ADC-166E-3F96-0804CDEF4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t="-387" r="20228"/>
          <a:stretch/>
        </p:blipFill>
        <p:spPr bwMode="auto">
          <a:xfrm>
            <a:off x="324678" y="549239"/>
            <a:ext cx="2716696" cy="577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5FD97B-0E18-DBFE-72B2-6BB436991BCE}"/>
              </a:ext>
            </a:extLst>
          </p:cNvPr>
          <p:cNvSpPr txBox="1"/>
          <p:nvPr/>
        </p:nvSpPr>
        <p:spPr>
          <a:xfrm>
            <a:off x="568916" y="6453808"/>
            <a:ext cx="1975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 Киеве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673E4A-C7A4-0B20-395C-531085818196}"/>
              </a:ext>
            </a:extLst>
          </p:cNvPr>
          <p:cNvSpPr txBox="1"/>
          <p:nvPr/>
        </p:nvSpPr>
        <p:spPr>
          <a:xfrm>
            <a:off x="4366060" y="6451952"/>
            <a:ext cx="2703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 Москве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135FF2-AFF9-08D0-8382-00415F38FB37}"/>
              </a:ext>
            </a:extLst>
          </p:cNvPr>
          <p:cNvSpPr txBox="1"/>
          <p:nvPr/>
        </p:nvSpPr>
        <p:spPr>
          <a:xfrm>
            <a:off x="8717850" y="6451952"/>
            <a:ext cx="221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Во Пскове</a:t>
            </a:r>
          </a:p>
        </p:txBody>
      </p:sp>
    </p:spTree>
    <p:extLst>
      <p:ext uri="{BB962C8B-B14F-4D97-AF65-F5344CB8AC3E}">
        <p14:creationId xmlns:p14="http://schemas.microsoft.com/office/powerpoint/2010/main" val="47967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6">
            <a:extLst>
              <a:ext uri="{FF2B5EF4-FFF2-40B4-BE49-F238E27FC236}">
                <a16:creationId xmlns:a16="http://schemas.microsoft.com/office/drawing/2014/main" id="{BD42358C-1EE2-7114-463A-9BC2F5D2E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637" y="0"/>
            <a:ext cx="7216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25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15CDB-A0AA-A485-0703-7C2AC2B32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93" y="259611"/>
            <a:ext cx="7379209" cy="834886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Село </a:t>
            </a:r>
            <a:r>
              <a:rPr lang="ru-RU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Выбуты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– родина княгини Ольги</a:t>
            </a:r>
            <a:endParaRPr lang="ru-RU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6F2ED1-98C3-1437-5A39-4A818743C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12" y="1094497"/>
            <a:ext cx="8096576" cy="5397717"/>
          </a:xfrm>
        </p:spPr>
      </p:pic>
    </p:spTree>
    <p:extLst>
      <p:ext uri="{BB962C8B-B14F-4D97-AF65-F5344CB8AC3E}">
        <p14:creationId xmlns:p14="http://schemas.microsoft.com/office/powerpoint/2010/main" val="2978388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69EF6-2F8A-D548-C9F0-EF41A420C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0048" y="539496"/>
            <a:ext cx="6851904" cy="69799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Село </a:t>
            </a:r>
            <a:r>
              <a:rPr lang="ru-RU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Выбуты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, Псковский район</a:t>
            </a:r>
            <a:r>
              <a:rPr lang="ru-RU" sz="3600" b="1" i="0" dirty="0">
                <a:solidFill>
                  <a:srgbClr val="333333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D03FEF-62FE-43F0-FD88-ADDF72EC4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16" y="1371600"/>
            <a:ext cx="8989568" cy="5056632"/>
          </a:xfrm>
        </p:spPr>
      </p:pic>
    </p:spTree>
    <p:extLst>
      <p:ext uri="{BB962C8B-B14F-4D97-AF65-F5344CB8AC3E}">
        <p14:creationId xmlns:p14="http://schemas.microsoft.com/office/powerpoint/2010/main" val="1798088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D473C-80D8-0EBE-BE8F-B3B07FDD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594" y="360195"/>
            <a:ext cx="7226808" cy="6096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Река Великая в окрестностях </a:t>
            </a:r>
            <a:r>
              <a:rPr lang="ru-RU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Выбуты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544432-EF1A-838B-79BF-21AC26A31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74" y="1136526"/>
            <a:ext cx="8224849" cy="5434431"/>
          </a:xfrm>
        </p:spPr>
      </p:pic>
    </p:spTree>
    <p:extLst>
      <p:ext uri="{BB962C8B-B14F-4D97-AF65-F5344CB8AC3E}">
        <p14:creationId xmlns:p14="http://schemas.microsoft.com/office/powerpoint/2010/main" val="527157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A0673-370E-8DA2-958A-BDF1D0F7A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211" y="459272"/>
            <a:ext cx="7125192" cy="7341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«Ольгины ворота» на реке Великой. </a:t>
            </a:r>
            <a:br>
              <a:rPr lang="ru-RU" sz="3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Место встречи князя Игоря и Ольги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8AF209-4E47-188D-697F-794B75260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91" y="1587552"/>
            <a:ext cx="7636831" cy="459039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EB05C6-F003-B571-51F7-E2405FA13DF9}"/>
              </a:ext>
            </a:extLst>
          </p:cNvPr>
          <p:cNvSpPr txBox="1"/>
          <p:nvPr/>
        </p:nvSpPr>
        <p:spPr>
          <a:xfrm>
            <a:off x="3228849" y="6314239"/>
            <a:ext cx="5199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Гравюра с наброска Г.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Пиватто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1883 г.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911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6D473-E97A-8180-8DAB-358C39FAB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092" y="325014"/>
            <a:ext cx="6094593" cy="79087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Встреча князя Игоря и Ольги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2A0BC9-4890-BC40-BD16-3817B44493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6" y="1374028"/>
            <a:ext cx="6442065" cy="4589972"/>
          </a:xfrm>
        </p:spPr>
      </p:pic>
      <p:pic>
        <p:nvPicPr>
          <p:cNvPr id="6" name="Picture 2" descr="Лот №507, Медаль 1796 года. В память брачного союза князя Игоря с княжной Ольгой в 904 году., 1646319009">
            <a:extLst>
              <a:ext uri="{FF2B5EF4-FFF2-40B4-BE49-F238E27FC236}">
                <a16:creationId xmlns:a16="http://schemas.microsoft.com/office/drawing/2014/main" id="{970A667C-1AE1-45C3-67DB-0C6CCF9137B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0" t="-478"/>
          <a:stretch/>
        </p:blipFill>
        <p:spPr bwMode="auto">
          <a:xfrm>
            <a:off x="7644383" y="1374028"/>
            <a:ext cx="3980380" cy="386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8C3F10-1B63-4E75-6A52-050E6AAAC520}"/>
              </a:ext>
            </a:extLst>
          </p:cNvPr>
          <p:cNvSpPr txBox="1"/>
          <p:nvPr/>
        </p:nvSpPr>
        <p:spPr>
          <a:xfrm>
            <a:off x="7236031" y="5317669"/>
            <a:ext cx="479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Памятная медаль «Союз князя Игоря и Ольги».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1796 г. </a:t>
            </a:r>
          </a:p>
        </p:txBody>
      </p:sp>
    </p:spTree>
    <p:extLst>
      <p:ext uri="{BB962C8B-B14F-4D97-AF65-F5344CB8AC3E}">
        <p14:creationId xmlns:p14="http://schemas.microsoft.com/office/powerpoint/2010/main" val="87294891"/>
      </p:ext>
    </p:extLst>
  </p:cSld>
  <p:clrMapOvr>
    <a:masterClrMapping/>
  </p:clrMapOvr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1810</TotalTime>
  <Words>388</Words>
  <Application>Microsoft Office PowerPoint</Application>
  <PresentationFormat>Широкоэкранный</PresentationFormat>
  <Paragraphs>62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Corbel</vt:lpstr>
      <vt:lpstr>Times New Roman</vt:lpstr>
      <vt:lpstr>Глубина</vt:lpstr>
      <vt:lpstr>СВЯТАЯ РАВНОАПОСТОЛЬНАЯ КНЯГИНЯ ОЛЬГА  (? – 969 г.)</vt:lpstr>
      <vt:lpstr>Святая Ольга, великая княгиня Русская </vt:lpstr>
      <vt:lpstr>Русская земля X–XI вв.</vt:lpstr>
      <vt:lpstr>Презентация PowerPoint</vt:lpstr>
      <vt:lpstr>Село Выбуты – родина княгини Ольги</vt:lpstr>
      <vt:lpstr>Село Выбуты, Псковский район </vt:lpstr>
      <vt:lpstr>Река Великая в окрестностях Выбуты</vt:lpstr>
      <vt:lpstr>«Ольгины ворота» на реке Великой.  Место встречи князя Игоря и Ольги</vt:lpstr>
      <vt:lpstr>Встреча князя Игоря и Ольги</vt:lpstr>
      <vt:lpstr>Князь Игорь и княгиня Ольга</vt:lpstr>
      <vt:lpstr>Сбор дани киевским князем </vt:lpstr>
      <vt:lpstr>Оплакивание князя Игоря</vt:lpstr>
      <vt:lpstr>Приём Ольгой древлянских послов</vt:lpstr>
      <vt:lpstr>Первая месть Ольги: погребение древлянских послов</vt:lpstr>
      <vt:lpstr>Вторая месть Ольги: сожжение древлянских  послов</vt:lpstr>
      <vt:lpstr>Третья месть Ольги: расправа над древлянскими воинами</vt:lpstr>
      <vt:lpstr>Сражение киевлян с древлянами</vt:lpstr>
      <vt:lpstr>Приношение дани птицами</vt:lpstr>
      <vt:lpstr>Четвертая месть Ольги: сожжение Искоростеня</vt:lpstr>
      <vt:lpstr>Князь Святослав и правительница Ольга</vt:lpstr>
      <vt:lpstr>Устройство Ольгой погостов и обложение данью </vt:lpstr>
      <vt:lpstr>Княгиня Ольга в Царьграде</vt:lpstr>
      <vt:lpstr>Беседа Ольги с императором, крещение княгини Ольги</vt:lpstr>
      <vt:lpstr>Крещение княгини Ольги</vt:lpstr>
      <vt:lpstr>Благословение Ольги константинопольским патриархом</vt:lpstr>
      <vt:lpstr>Убеждение Ольгой сына Святослава. Молитвы Ольги о русских людях</vt:lpstr>
      <vt:lpstr>Псковская земля</vt:lpstr>
      <vt:lpstr>Святая Равноапостольная княгиня Ольга</vt:lpstr>
      <vt:lpstr>Весть о нашествии печенегов.  Возвращение Святослава</vt:lpstr>
      <vt:lpstr>Оплакивание и погребение Ольги</vt:lpstr>
      <vt:lpstr>Иконы Святой Равноапостольной княгини Ольги </vt:lpstr>
      <vt:lpstr>Памятники княгине Ольге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СВЯТАЯ РАВНОАПОСТОЛЬНАЯ КНЯГИНЯ ОЛЬГА  (? – 969 г.)</dc:title>
  <dc:creator>Tatiana P</dc:creator>
  <cp:lastModifiedBy>serp1480@gmail.com</cp:lastModifiedBy>
  <cp:revision>44</cp:revision>
  <dcterms:created xsi:type="dcterms:W3CDTF">2024-11-18T10:57:57Z</dcterms:created>
  <dcterms:modified xsi:type="dcterms:W3CDTF">2024-12-15T12:24:41Z</dcterms:modified>
</cp:coreProperties>
</file>