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82" r:id="rId3"/>
    <p:sldId id="284" r:id="rId4"/>
    <p:sldId id="298" r:id="rId5"/>
    <p:sldId id="291" r:id="rId6"/>
    <p:sldId id="257" r:id="rId7"/>
    <p:sldId id="260" r:id="rId8"/>
    <p:sldId id="292" r:id="rId9"/>
    <p:sldId id="261" r:id="rId10"/>
    <p:sldId id="264" r:id="rId11"/>
    <p:sldId id="279" r:id="rId12"/>
    <p:sldId id="293" r:id="rId13"/>
    <p:sldId id="263" r:id="rId14"/>
    <p:sldId id="286" r:id="rId15"/>
    <p:sldId id="294" r:id="rId16"/>
    <p:sldId id="290" r:id="rId17"/>
    <p:sldId id="287" r:id="rId18"/>
    <p:sldId id="295" r:id="rId19"/>
    <p:sldId id="273" r:id="rId20"/>
    <p:sldId id="276" r:id="rId21"/>
    <p:sldId id="296" r:id="rId22"/>
    <p:sldId id="268" r:id="rId23"/>
    <p:sldId id="299" r:id="rId24"/>
    <p:sldId id="29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4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728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018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6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97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97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24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7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5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7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3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00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8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1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9F4D527-AB56-480A-97F5-968B99C5A633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CEF2EB9-4EB8-4A79-BA6B-5CE7DB40C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95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F8745-159B-2F44-D5F9-925AEC20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ahnschrift Condensed" panose="020B0502040204020203" pitchFamily="34" charset="0"/>
              </a:rPr>
              <a:t> </a:t>
            </a:r>
            <a:r>
              <a:rPr lang="ru-RU" b="1" dirty="0"/>
              <a:t>Святой преподобный Сергий Радонежский</a:t>
            </a:r>
            <a:br>
              <a:rPr lang="ru-RU" b="1" dirty="0"/>
            </a:br>
            <a:r>
              <a:rPr lang="ru-RU" b="1" dirty="0"/>
              <a:t>(1314–1392)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2FD794-AB12-A201-B201-557A6BB06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81" y="1772529"/>
            <a:ext cx="6907237" cy="47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2F3632-8766-4386-B5CA-9B9C60E7876A}"/>
              </a:ext>
            </a:extLst>
          </p:cNvPr>
          <p:cNvSpPr txBox="1"/>
          <p:nvPr/>
        </p:nvSpPr>
        <p:spPr>
          <a:xfrm>
            <a:off x="6095999" y="6461556"/>
            <a:ext cx="6096000" cy="31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r">
              <a:lnSpc>
                <a:spcPct val="150000"/>
              </a:lnSpc>
            </a:pPr>
            <a:r>
              <a:rPr lang="ru-RU" sz="1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© С.В. Перевезенцев, Т.В. </a:t>
            </a:r>
            <a:r>
              <a:rPr lang="ru-RU" sz="11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Перевезенцева</a:t>
            </a:r>
            <a:r>
              <a:rPr lang="ru-RU" sz="11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2024 г.</a:t>
            </a:r>
          </a:p>
        </p:txBody>
      </p:sp>
    </p:spTree>
    <p:extLst>
      <p:ext uri="{BB962C8B-B14F-4D97-AF65-F5344CB8AC3E}">
        <p14:creationId xmlns:p14="http://schemas.microsoft.com/office/powerpoint/2010/main" val="2733569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297C537E-F030-A339-8881-5F6A48E60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13" y="368068"/>
            <a:ext cx="9873974" cy="612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91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 background">
            <a:extLst>
              <a:ext uri="{FF2B5EF4-FFF2-40B4-BE49-F238E27FC236}">
                <a16:creationId xmlns:a16="http://schemas.microsoft.com/office/drawing/2014/main" id="{1766AF64-193D-49CB-7B04-E2CE64F3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45" y="233301"/>
            <a:ext cx="4502089" cy="63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10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761FF7-4958-448C-7B7B-A930161F2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82880"/>
            <a:ext cx="10353762" cy="661182"/>
          </a:xfrm>
        </p:spPr>
        <p:txBody>
          <a:bodyPr>
            <a:normAutofit/>
          </a:bodyPr>
          <a:lstStyle/>
          <a:p>
            <a:r>
              <a:rPr lang="ru-RU" sz="3200" b="1" dirty="0"/>
              <a:t>ИГУМЕН ЗЕМЛИ РУССКОЙ</a:t>
            </a: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1B73CF24-73A4-CEFD-227C-6EBF1BF577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29" y="844550"/>
            <a:ext cx="8568704" cy="571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06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Picture background">
            <a:extLst>
              <a:ext uri="{FF2B5EF4-FFF2-40B4-BE49-F238E27FC236}">
                <a16:creationId xmlns:a16="http://schemas.microsoft.com/office/drawing/2014/main" id="{EEADC0B7-B167-FE7C-4DEA-A83BA1D3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211014"/>
            <a:ext cx="9480550" cy="64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3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8EB54F75-C2A8-61EB-031D-C703391D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42"/>
            <a:ext cx="3336925" cy="661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50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D5108-4A1A-5C58-3F0D-076AC222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200025"/>
            <a:ext cx="10353762" cy="675249"/>
          </a:xfrm>
        </p:spPr>
        <p:txBody>
          <a:bodyPr>
            <a:normAutofit/>
          </a:bodyPr>
          <a:lstStyle/>
          <a:p>
            <a:r>
              <a:rPr lang="ru-RU" sz="2400" b="1" dirty="0"/>
              <a:t>Птенцы Сергиева гнезда </a:t>
            </a:r>
          </a:p>
        </p:txBody>
      </p:sp>
      <p:pic>
        <p:nvPicPr>
          <p:cNvPr id="4" name="Picture 6" descr="Picture background">
            <a:extLst>
              <a:ext uri="{FF2B5EF4-FFF2-40B4-BE49-F238E27FC236}">
                <a16:creationId xmlns:a16="http://schemas.microsoft.com/office/drawing/2014/main" id="{300CACE8-95B6-FC50-715E-197169E57E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40" y="1019175"/>
            <a:ext cx="8341519" cy="556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86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57359323-FEE4-8F42-58C1-5D57888A0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"/>
            <a:ext cx="9144000" cy="65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84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B990408-199A-1D8D-5F03-C08DD2C44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98474"/>
            <a:ext cx="7423150" cy="662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72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0E437-39D3-ADC1-2195-1A82CB95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731520"/>
          </a:xfrm>
        </p:spPr>
        <p:txBody>
          <a:bodyPr>
            <a:normAutofit/>
          </a:bodyPr>
          <a:lstStyle/>
          <a:p>
            <a:r>
              <a:rPr lang="ru-RU" sz="2800" b="1" dirty="0"/>
              <a:t>ПРЕПОДОБНЫЙ СЕРГИЙ И КНЯЗЬ ДМИТРИЙ ДОНСКОЙ</a:t>
            </a:r>
          </a:p>
        </p:txBody>
      </p:sp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F5F11AD5-8364-45FA-EB6D-1C644D8A5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6" y="731520"/>
            <a:ext cx="6260122" cy="5795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449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237BAEB5-6282-E61F-6FDB-BE408B01F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22" y="244254"/>
            <a:ext cx="8765355" cy="636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48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94BC91-FB83-E198-EE5A-C671934099A9}"/>
              </a:ext>
            </a:extLst>
          </p:cNvPr>
          <p:cNvSpPr txBox="1"/>
          <p:nvPr/>
        </p:nvSpPr>
        <p:spPr>
          <a:xfrm>
            <a:off x="1050388" y="1350498"/>
            <a:ext cx="10091224" cy="5714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4000" b="1" i="0" u="none" strike="noStrike" dirty="0">
                <a:solidFill>
                  <a:srgbClr val="FFC000"/>
                </a:solidFill>
                <a:effectLst/>
                <a:latin typeface="+mj-lt"/>
              </a:rPr>
              <a:t>Житие и чудеса преподобного Сергия</a:t>
            </a:r>
          </a:p>
          <a:p>
            <a:pPr algn="ctr">
              <a:lnSpc>
                <a:spcPts val="1700"/>
              </a:lnSpc>
            </a:pPr>
            <a:endParaRPr lang="ru-RU" sz="4000" b="1" i="0" u="none" strike="noStrike" dirty="0">
              <a:solidFill>
                <a:srgbClr val="FFC000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ts val="1700"/>
              </a:lnSpc>
            </a:pPr>
            <a:endParaRPr lang="ru-RU" sz="4000" b="1" dirty="0">
              <a:solidFill>
                <a:srgbClr val="FFC000"/>
              </a:solidFill>
              <a:latin typeface="+mj-lt"/>
            </a:endParaRPr>
          </a:p>
          <a:p>
            <a:pPr algn="ctr">
              <a:lnSpc>
                <a:spcPts val="1700"/>
              </a:lnSpc>
            </a:pPr>
            <a:r>
              <a:rPr lang="ru-RU" sz="4000" b="1" i="0" u="none" strike="noStrike" dirty="0">
                <a:solidFill>
                  <a:srgbClr val="FFC000"/>
                </a:solidFill>
                <a:effectLst/>
                <a:latin typeface="+mj-lt"/>
              </a:rPr>
              <a:t> игумена Радонежского</a:t>
            </a:r>
            <a:endParaRPr lang="ru-RU" sz="4000" b="1" dirty="0">
              <a:solidFill>
                <a:srgbClr val="FFC000"/>
              </a:solidFill>
              <a:latin typeface="+mj-lt"/>
            </a:endParaRPr>
          </a:p>
          <a:p>
            <a:pPr algn="ctr">
              <a:lnSpc>
                <a:spcPts val="1700"/>
              </a:lnSpc>
            </a:pPr>
            <a:endParaRPr lang="ru-RU" sz="2400" b="1" i="0" spc="600" dirty="0">
              <a:solidFill>
                <a:srgbClr val="805536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i="0" spc="600" dirty="0">
                <a:effectLst/>
                <a:latin typeface="Georgia-my"/>
              </a:rPr>
              <a:t>Записанные</a:t>
            </a:r>
          </a:p>
          <a:p>
            <a:pPr algn="ctr">
              <a:lnSpc>
                <a:spcPct val="150000"/>
              </a:lnSpc>
            </a:pPr>
            <a:r>
              <a:rPr lang="ru-RU" sz="2400" b="1" i="0" spc="600" dirty="0">
                <a:effectLst/>
                <a:latin typeface="Georgia-my"/>
              </a:rPr>
              <a:t> преподобным Епифанием Премудрым,</a:t>
            </a:r>
            <a:r>
              <a:rPr lang="ru-RU" sz="2400" b="1" i="0" strike="noStrike" spc="600" dirty="0">
                <a:effectLst/>
                <a:latin typeface="Georgia-my"/>
              </a:rPr>
              <a:t> </a:t>
            </a:r>
            <a:r>
              <a:rPr lang="ru-RU" sz="2400" b="1" i="0" spc="600" dirty="0">
                <a:effectLst/>
                <a:latin typeface="Georgia-my"/>
              </a:rPr>
              <a:t>иеромонахом Пахомием Логофетом и старцем Симоном Азарьиным</a:t>
            </a:r>
            <a:endParaRPr lang="ru-RU" sz="2400" b="1" spc="600" dirty="0">
              <a:latin typeface="Arial" panose="020B0604020202020204" pitchFamily="34" charset="0"/>
            </a:endParaRPr>
          </a:p>
          <a:p>
            <a:pPr algn="ctr">
              <a:lnSpc>
                <a:spcPct val="300000"/>
              </a:lnSpc>
            </a:pPr>
            <a:endParaRPr lang="ru-RU" sz="1800" b="1" i="0" u="none" strike="noStrike" dirty="0">
              <a:solidFill>
                <a:srgbClr val="805536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ct val="300000"/>
              </a:lnSpc>
            </a:pPr>
            <a:endParaRPr lang="ru-RU" b="1" dirty="0">
              <a:solidFill>
                <a:srgbClr val="805536"/>
              </a:solidFill>
              <a:latin typeface="Arial" panose="020B0604020202020204" pitchFamily="34" charset="0"/>
            </a:endParaRPr>
          </a:p>
          <a:p>
            <a:pPr algn="ctr">
              <a:lnSpc>
                <a:spcPts val="1700"/>
              </a:lnSpc>
            </a:pPr>
            <a:endParaRPr lang="ru-RU" sz="1800" b="1" i="0" u="none" strike="noStrike" dirty="0">
              <a:solidFill>
                <a:srgbClr val="805536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ts val="1700"/>
              </a:lnSpc>
            </a:pPr>
            <a:endParaRPr lang="ru-RU" b="1" dirty="0">
              <a:solidFill>
                <a:srgbClr val="805536"/>
              </a:solidFill>
              <a:latin typeface="Arial" panose="020B0604020202020204" pitchFamily="34" charset="0"/>
            </a:endParaRPr>
          </a:p>
          <a:p>
            <a:pPr algn="ctr">
              <a:lnSpc>
                <a:spcPts val="1700"/>
              </a:lnSpc>
            </a:pPr>
            <a:endParaRPr lang="ru-RU" sz="1800" b="1" i="0" u="none" strike="noStrike" dirty="0">
              <a:solidFill>
                <a:srgbClr val="80553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70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EBEB2481-1E16-679A-E80D-2FD49C7B1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7" y="130126"/>
            <a:ext cx="4518025" cy="659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545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9F625901-FF41-C065-9F4C-1767095D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06" y="404446"/>
            <a:ext cx="8060787" cy="604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31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icture background">
            <a:extLst>
              <a:ext uri="{FF2B5EF4-FFF2-40B4-BE49-F238E27FC236}">
                <a16:creationId xmlns:a16="http://schemas.microsoft.com/office/drawing/2014/main" id="{89671A62-344D-00D4-66A1-912EE296E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88" y="123092"/>
            <a:ext cx="5211624" cy="661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27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196485-24D0-4627-912F-F3DA5BAE0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33" y="281600"/>
            <a:ext cx="7214534" cy="62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28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712BF7-4C6A-FFB3-2EAD-5E5A24D1E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217" y="6077242"/>
            <a:ext cx="7097884" cy="56270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</a:t>
            </a:r>
            <a:r>
              <a:rPr lang="ru-RU" sz="3100" b="1" dirty="0"/>
              <a:t>ЛЮБОВЬЮ И ЕДИНЕНИЕМ СПАСЕМСЯ»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076156-DE8E-EE93-4C5D-E2A6A9BB32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500" y="218051"/>
            <a:ext cx="4116998" cy="57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41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257F5-5E16-4590-38FF-140197A71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60" y="365125"/>
            <a:ext cx="10534139" cy="5937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преподобный Епифаний Премудрый">
            <a:extLst>
              <a:ext uri="{FF2B5EF4-FFF2-40B4-BE49-F238E27FC236}">
                <a16:creationId xmlns:a16="http://schemas.microsoft.com/office/drawing/2014/main" id="{953193BE-738F-4398-6BED-F1455C90B72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60" y="365125"/>
            <a:ext cx="3302174" cy="593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80353BD3-31D8-452C-FFFB-15080D3F3A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38" y="365125"/>
            <a:ext cx="6659660" cy="59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2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BF12F-60B4-7074-67CE-3E37058A2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6609"/>
            <a:ext cx="9590550" cy="78779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ЗАДАНИЕ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2ADDA-4F0B-9407-DF4F-C260F1A5D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166" y="1322364"/>
            <a:ext cx="11169747" cy="519801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3200" dirty="0"/>
              <a:t>Рассмотрите картины русских художников.</a:t>
            </a:r>
          </a:p>
          <a:p>
            <a:pPr marL="457200" indent="-457200">
              <a:buAutoNum type="arabicPeriod"/>
            </a:pPr>
            <a:r>
              <a:rPr lang="ru-RU" sz="3200" dirty="0"/>
              <a:t>Прочитайте фрагмент из Жития преподобного Сергия Радонежского.</a:t>
            </a:r>
          </a:p>
          <a:p>
            <a:pPr marL="457200" indent="-457200">
              <a:buAutoNum type="arabicPeriod"/>
            </a:pPr>
            <a:r>
              <a:rPr lang="ru-RU" sz="3200" dirty="0"/>
              <a:t>Подготовьте рассказ по заданной теме, иллюстрируя его предложенными картинами. ( регламент выступления – 4 минуты).</a:t>
            </a:r>
          </a:p>
          <a:p>
            <a:pPr marL="457200" indent="-457200">
              <a:buAutoNum type="arabicPeriod"/>
            </a:pPr>
            <a:endParaRPr lang="ru-RU" sz="3200" dirty="0"/>
          </a:p>
          <a:p>
            <a:pPr marL="457200" indent="-457200">
              <a:buAutoNum type="arabicPeriod"/>
            </a:pPr>
            <a:endParaRPr lang="ru-RU" dirty="0"/>
          </a:p>
          <a:p>
            <a:r>
              <a:rPr lang="ru-RU" sz="2800" dirty="0">
                <a:solidFill>
                  <a:srgbClr val="FFFF00"/>
                </a:solidFill>
              </a:rPr>
              <a:t>Время работы в группе – 5 минут</a:t>
            </a:r>
          </a:p>
        </p:txBody>
      </p:sp>
    </p:spTree>
    <p:extLst>
      <p:ext uri="{BB962C8B-B14F-4D97-AF65-F5344CB8AC3E}">
        <p14:creationId xmlns:p14="http://schemas.microsoft.com/office/powerpoint/2010/main" val="515151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FADC9-B166-3FC8-DF1F-2359991A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905" y="288388"/>
            <a:ext cx="9846720" cy="539041"/>
          </a:xfrm>
        </p:spPr>
        <p:txBody>
          <a:bodyPr>
            <a:normAutofit/>
          </a:bodyPr>
          <a:lstStyle/>
          <a:p>
            <a:r>
              <a:rPr lang="ru-RU" sz="2400" b="1" dirty="0"/>
              <a:t>Детство преподобного Сергия Радонежского</a:t>
            </a: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E3534907-2B8D-B44A-6E18-A65347C520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8" y="1055077"/>
            <a:ext cx="4853354" cy="55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9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идение отроку Варфоломею">
            <a:extLst>
              <a:ext uri="{FF2B5EF4-FFF2-40B4-BE49-F238E27FC236}">
                <a16:creationId xmlns:a16="http://schemas.microsoft.com/office/drawing/2014/main" id="{0D04C87A-8799-08CA-2043-0C974B22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643"/>
            <a:ext cx="12192000" cy="595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63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C20AE-8926-557B-A812-A236D974E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6E0B0DB-6447-BD4D-892F-D4DE70F2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225082"/>
            <a:ext cx="11774658" cy="638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F4D99F-9AB0-47A5-910C-0DCED2E44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127049"/>
            <a:ext cx="10353762" cy="829994"/>
          </a:xfrm>
        </p:spPr>
        <p:txBody>
          <a:bodyPr>
            <a:normAutofit/>
          </a:bodyPr>
          <a:lstStyle/>
          <a:p>
            <a:r>
              <a:rPr lang="ru-RU" sz="2400" b="1" dirty="0"/>
              <a:t>Монашеская жизнь преподобного Сергия</a:t>
            </a:r>
          </a:p>
        </p:txBody>
      </p:sp>
      <p:pic>
        <p:nvPicPr>
          <p:cNvPr id="4" name="Picture 8" descr="Picture background">
            <a:extLst>
              <a:ext uri="{FF2B5EF4-FFF2-40B4-BE49-F238E27FC236}">
                <a16:creationId xmlns:a16="http://schemas.microsoft.com/office/drawing/2014/main" id="{3ED3CCD5-FA8C-253E-70CC-176714B3B4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29" y="1128493"/>
            <a:ext cx="4976739" cy="551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46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6E13801D-9722-828C-559E-A69C1DA9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54745"/>
            <a:ext cx="3282950" cy="649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065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1079</TotalTime>
  <Words>111</Words>
  <Application>Microsoft Office PowerPoint</Application>
  <PresentationFormat>Широкоэкранный</PresentationFormat>
  <Paragraphs>25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Bahnschrift Condensed</vt:lpstr>
      <vt:lpstr>Calisto MT</vt:lpstr>
      <vt:lpstr>Georgia-my</vt:lpstr>
      <vt:lpstr>Times New Roman</vt:lpstr>
      <vt:lpstr>Wingdings 2</vt:lpstr>
      <vt:lpstr>Сланец</vt:lpstr>
      <vt:lpstr> Святой преподобный Сергий Радонежский (1314–1392)</vt:lpstr>
      <vt:lpstr>Презентация PowerPoint</vt:lpstr>
      <vt:lpstr>Презентация PowerPoint</vt:lpstr>
      <vt:lpstr>ЗАДАНИЕ</vt:lpstr>
      <vt:lpstr>Детство преподобного Сергия Радонежского</vt:lpstr>
      <vt:lpstr>Презентация PowerPoint</vt:lpstr>
      <vt:lpstr>Презентация PowerPoint</vt:lpstr>
      <vt:lpstr>Монашеская жизнь преподобного Сергия</vt:lpstr>
      <vt:lpstr>Презентация PowerPoint</vt:lpstr>
      <vt:lpstr>Презентация PowerPoint</vt:lpstr>
      <vt:lpstr>Презентация PowerPoint</vt:lpstr>
      <vt:lpstr>ИГУМЕН ЗЕМЛИ РУССКОЙ</vt:lpstr>
      <vt:lpstr>Презентация PowerPoint</vt:lpstr>
      <vt:lpstr>Презентация PowerPoint</vt:lpstr>
      <vt:lpstr>Птенцы Сергиева гнезда </vt:lpstr>
      <vt:lpstr>Презентация PowerPoint</vt:lpstr>
      <vt:lpstr>Презентация PowerPoint</vt:lpstr>
      <vt:lpstr>ПРЕПОДОБНЫЙ СЕРГИЙ И КНЯЗЬ ДМИТРИЙ ДОНСКОЙ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«ЛЮБОВЬЮ И ЕДИНЕНИЕМ СПАСЕМСЯ»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Святой преподобный Сергий Радонежский (1314 – 1392)</dc:title>
  <dc:creator>Tatiana P</dc:creator>
  <cp:lastModifiedBy>serp1480@gmail.com</cp:lastModifiedBy>
  <cp:revision>14</cp:revision>
  <dcterms:created xsi:type="dcterms:W3CDTF">2024-10-13T10:29:07Z</dcterms:created>
  <dcterms:modified xsi:type="dcterms:W3CDTF">2024-12-15T12:27:52Z</dcterms:modified>
</cp:coreProperties>
</file>